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314" r:id="rId3"/>
    <p:sldId id="317" r:id="rId4"/>
    <p:sldId id="318" r:id="rId5"/>
    <p:sldId id="262" r:id="rId6"/>
    <p:sldId id="266" r:id="rId7"/>
    <p:sldId id="264" r:id="rId8"/>
    <p:sldId id="324" r:id="rId9"/>
    <p:sldId id="311" r:id="rId10"/>
    <p:sldId id="313" r:id="rId11"/>
    <p:sldId id="312" r:id="rId12"/>
    <p:sldId id="265" r:id="rId13"/>
    <p:sldId id="267" r:id="rId14"/>
    <p:sldId id="323" r:id="rId15"/>
    <p:sldId id="307" r:id="rId16"/>
    <p:sldId id="304" r:id="rId17"/>
    <p:sldId id="258" r:id="rId18"/>
    <p:sldId id="319" r:id="rId19"/>
    <p:sldId id="301" r:id="rId20"/>
    <p:sldId id="259" r:id="rId21"/>
    <p:sldId id="320" r:id="rId22"/>
    <p:sldId id="263" r:id="rId23"/>
    <p:sldId id="305" r:id="rId24"/>
    <p:sldId id="260" r:id="rId25"/>
    <p:sldId id="273" r:id="rId26"/>
    <p:sldId id="321" r:id="rId27"/>
    <p:sldId id="306" r:id="rId28"/>
    <p:sldId id="261" r:id="rId29"/>
    <p:sldId id="322" r:id="rId30"/>
    <p:sldId id="309" r:id="rId31"/>
    <p:sldId id="31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67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A64E2D-3ACA-4BAA-BD37-1A361AC6858D}" type="datetimeFigureOut">
              <a:rPr lang="en-US" smtClean="0"/>
              <a:pPr/>
              <a:t>10/12/2009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1AB92-FCB3-4C3E-AC4C-C6E456611F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EA8144-EC0A-46F8-86C1-CE12174C8145}" type="datetimeFigureOut">
              <a:rPr lang="en-US" smtClean="0"/>
              <a:pPr/>
              <a:t>10/12/2009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3ED14B-9D17-4961-91ED-C44E407B8C9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buFont typeface="Wingdings" pitchFamily="2" charset="2"/>
              <a:buChar char="v"/>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DEA8144-EC0A-46F8-86C1-CE12174C8145}" type="datetimeFigureOut">
              <a:rPr lang="en-US" smtClean="0"/>
              <a:pPr/>
              <a:t>10/12/2009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ED14B-9D17-4961-91ED-C44E407B8C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buFont typeface="Wingdings" pitchFamily="2" charset="2"/>
              <a:buChar char="v"/>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DEA8144-EC0A-46F8-86C1-CE12174C8145}" type="datetimeFigureOut">
              <a:rPr lang="en-US" smtClean="0"/>
              <a:pPr/>
              <a:t>10/12/2009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ED14B-9D17-4961-91ED-C44E407B8C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Wingdings" pitchFamily="2" charset="2"/>
              <a:buChar char="v"/>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DEA8144-EC0A-46F8-86C1-CE12174C8145}" type="datetimeFigureOut">
              <a:rPr lang="en-US" smtClean="0"/>
              <a:pPr/>
              <a:t>10/12/2009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ED14B-9D17-4961-91ED-C44E407B8C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EA8144-EC0A-46F8-86C1-CE12174C8145}" type="datetimeFigureOut">
              <a:rPr lang="en-US" smtClean="0"/>
              <a:pPr/>
              <a:t>10/12/2009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3ED14B-9D17-4961-91ED-C44E407B8C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v"/>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v"/>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DEA8144-EC0A-46F8-86C1-CE12174C8145}" type="datetimeFigureOut">
              <a:rPr lang="en-US" smtClean="0"/>
              <a:pPr/>
              <a:t>10/12/2009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ED14B-9D17-4961-91ED-C44E407B8C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Font typeface="Wingdings" pitchFamily="2" charset="2"/>
              <a:buChar char="v"/>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Font typeface="Wingdings" pitchFamily="2" charset="2"/>
              <a:buChar char="v"/>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CDEA8144-EC0A-46F8-86C1-CE12174C8145}" type="datetimeFigureOut">
              <a:rPr lang="en-US" smtClean="0"/>
              <a:pPr/>
              <a:t>10/12/2009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3ED14B-9D17-4961-91ED-C44E407B8C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A8144-EC0A-46F8-86C1-CE12174C8145}" type="datetimeFigureOut">
              <a:rPr lang="en-US" smtClean="0"/>
              <a:pPr/>
              <a:t>10/12/2009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3ED14B-9D17-4961-91ED-C44E407B8C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A8144-EC0A-46F8-86C1-CE12174C8145}" type="datetimeFigureOut">
              <a:rPr lang="en-US" smtClean="0"/>
              <a:pPr/>
              <a:t>10/12/2009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3ED14B-9D17-4961-91ED-C44E407B8C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buFont typeface="Wingdings" pitchFamily="2" charset="2"/>
              <a:buChar char="v"/>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A8144-EC0A-46F8-86C1-CE12174C8145}" type="datetimeFigureOut">
              <a:rPr lang="en-US" smtClean="0"/>
              <a:pPr/>
              <a:t>10/12/2009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ED14B-9D17-4961-91ED-C44E407B8C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A8144-EC0A-46F8-86C1-CE12174C8145}" type="datetimeFigureOut">
              <a:rPr lang="en-US" smtClean="0"/>
              <a:pPr/>
              <a:t>10/12/2009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3ED14B-9D17-4961-91ED-C44E407B8C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A8144-EC0A-46F8-86C1-CE12174C8145}" type="datetimeFigureOut">
              <a:rPr lang="en-US" smtClean="0"/>
              <a:pPr/>
              <a:t>10/12/2009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ED14B-9D17-4961-91ED-C44E407B8C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Andalus" pitchFamily="2" charset="-78"/>
          <a:ea typeface="+mj-ea"/>
          <a:cs typeface="Andalus" pitchFamily="2" charset="-78"/>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ndalus" pitchFamily="2" charset="-78"/>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ndalus" pitchFamily="2" charset="-78"/>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ndalus" pitchFamily="2" charset="-78"/>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ndalus" pitchFamily="2" charset="-78"/>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ndalus"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6"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jpeg"/></Relationships>
</file>

<file path=ppt/slides/_rels/slide1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50.jpeg"/></Relationships>
</file>

<file path=ppt/slides/_rels/slide1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gr8kingrat.com/" TargetMode="External"/><Relationship Id="rId13" Type="http://schemas.openxmlformats.org/officeDocument/2006/relationships/hyperlink" Target="http://www.queencaptionsheaven.com.ar/" TargetMode="External"/><Relationship Id="rId18" Type="http://schemas.openxmlformats.org/officeDocument/2006/relationships/hyperlink" Target="http://www.queen-headquarters.de/" TargetMode="External"/><Relationship Id="rId26" Type="http://schemas.openxmlformats.org/officeDocument/2006/relationships/hyperlink" Target="http://www.mercuryphoenixtrust.com/" TargetMode="External"/><Relationship Id="rId39" Type="http://schemas.openxmlformats.org/officeDocument/2006/relationships/hyperlink" Target="http://www.freewebs.com/roger_taylor/roger411amustread.htm" TargetMode="External"/><Relationship Id="rId3" Type="http://schemas.openxmlformats.org/officeDocument/2006/relationships/hyperlink" Target="http://www.queenonline.com/" TargetMode="External"/><Relationship Id="rId21" Type="http://schemas.openxmlformats.org/officeDocument/2006/relationships/hyperlink" Target="http://www.mercuryparadise.com/" TargetMode="External"/><Relationship Id="rId34" Type="http://schemas.openxmlformats.org/officeDocument/2006/relationships/hyperlink" Target="http://uberstories.weebly.com/" TargetMode="External"/><Relationship Id="rId42" Type="http://schemas.openxmlformats.org/officeDocument/2006/relationships/hyperlink" Target="http://roger-taylor.net/Main.htm" TargetMode="External"/><Relationship Id="rId7" Type="http://schemas.openxmlformats.org/officeDocument/2006/relationships/hyperlink" Target="http://www.queenzone.com/" TargetMode="External"/><Relationship Id="rId12" Type="http://schemas.openxmlformats.org/officeDocument/2006/relationships/hyperlink" Target="http://www.queenautographs.com/" TargetMode="External"/><Relationship Id="rId17" Type="http://schemas.openxmlformats.org/officeDocument/2006/relationships/hyperlink" Target="http://www.queenarchives.com/" TargetMode="External"/><Relationship Id="rId25" Type="http://schemas.openxmlformats.org/officeDocument/2006/relationships/hyperlink" Target="http://www.queenonstage.com/" TargetMode="External"/><Relationship Id="rId33" Type="http://schemas.openxmlformats.org/officeDocument/2006/relationships/hyperlink" Target="http://www.queenlive.ca/" TargetMode="External"/><Relationship Id="rId38" Type="http://schemas.openxmlformats.org/officeDocument/2006/relationships/hyperlink" Target="http://www.rhyequeenbyethost22.com/index.php" TargetMode="External"/><Relationship Id="rId46" Type="http://schemas.openxmlformats.org/officeDocument/2006/relationships/hyperlink" Target="http://www.mayniacs.com/index2.html" TargetMode="External"/><Relationship Id="rId2" Type="http://schemas.openxmlformats.org/officeDocument/2006/relationships/image" Target="../media/image61.gif"/><Relationship Id="rId16" Type="http://schemas.openxmlformats.org/officeDocument/2006/relationships/hyperlink" Target="http://www.queenmuseum.com/" TargetMode="External"/><Relationship Id="rId20" Type="http://schemas.openxmlformats.org/officeDocument/2006/relationships/hyperlink" Target="http://queenphotos.blogspot.com/" TargetMode="External"/><Relationship Id="rId29" Type="http://schemas.openxmlformats.org/officeDocument/2006/relationships/hyperlink" Target="http://www.queencollector.com/" TargetMode="External"/><Relationship Id="rId41" Type="http://schemas.openxmlformats.org/officeDocument/2006/relationships/hyperlink" Target="http://www.rogersmeadows.com/" TargetMode="External"/><Relationship Id="rId1" Type="http://schemas.openxmlformats.org/officeDocument/2006/relationships/slideLayout" Target="../slideLayouts/slideLayout4.xml"/><Relationship Id="rId6" Type="http://schemas.openxmlformats.org/officeDocument/2006/relationships/hyperlink" Target="http://www.queenworld.com/" TargetMode="External"/><Relationship Id="rId11" Type="http://schemas.openxmlformats.org/officeDocument/2006/relationships/hyperlink" Target="http://www.meddows.com/" TargetMode="External"/><Relationship Id="rId24" Type="http://schemas.openxmlformats.org/officeDocument/2006/relationships/hyperlink" Target="http://www.queenrocks.ru/" TargetMode="External"/><Relationship Id="rId32" Type="http://schemas.openxmlformats.org/officeDocument/2006/relationships/hyperlink" Target="http://mr-mercury.co.uk/" TargetMode="External"/><Relationship Id="rId37" Type="http://schemas.openxmlformats.org/officeDocument/2006/relationships/hyperlink" Target="http://queenvinyls.com/" TargetMode="External"/><Relationship Id="rId40" Type="http://schemas.openxmlformats.org/officeDocument/2006/relationships/hyperlink" Target="http://rogertaylor.info/" TargetMode="External"/><Relationship Id="rId45" Type="http://schemas.openxmlformats.org/officeDocument/2006/relationships/hyperlink" Target="http://www.ultimatequeen.co.uk/" TargetMode="External"/><Relationship Id="rId5" Type="http://schemas.openxmlformats.org/officeDocument/2006/relationships/hyperlink" Target="http://www.queenonline.com/old.html" TargetMode="External"/><Relationship Id="rId15" Type="http://schemas.openxmlformats.org/officeDocument/2006/relationships/hyperlink" Target="http://www.queencuttings.com/" TargetMode="External"/><Relationship Id="rId23" Type="http://schemas.openxmlformats.org/officeDocument/2006/relationships/hyperlink" Target="http://www.queensongs.info/" TargetMode="External"/><Relationship Id="rId28" Type="http://schemas.openxmlformats.org/officeDocument/2006/relationships/hyperlink" Target="http://www.ghostofasmile.com/" TargetMode="External"/><Relationship Id="rId36" Type="http://schemas.openxmlformats.org/officeDocument/2006/relationships/hyperlink" Target="http://www.freewebs.com/isthisthereallife/Picturesgallery.htm" TargetMode="External"/><Relationship Id="rId10" Type="http://schemas.openxmlformats.org/officeDocument/2006/relationships/hyperlink" Target="http://www.queenpicturehall.com/" TargetMode="External"/><Relationship Id="rId19" Type="http://schemas.openxmlformats.org/officeDocument/2006/relationships/hyperlink" Target="http://www.queenfreddie.com/" TargetMode="External"/><Relationship Id="rId31" Type="http://schemas.openxmlformats.org/officeDocument/2006/relationships/hyperlink" Target="http://www.mercury-and-queen.com/" TargetMode="External"/><Relationship Id="rId44" Type="http://schemas.openxmlformats.org/officeDocument/2006/relationships/hyperlink" Target="http://www.pcpki.com/queen/pre.html" TargetMode="External"/><Relationship Id="rId4" Type="http://schemas.openxmlformats.org/officeDocument/2006/relationships/hyperlink" Target="http://www.brianmay.com/" TargetMode="External"/><Relationship Id="rId9" Type="http://schemas.openxmlformats.org/officeDocument/2006/relationships/hyperlink" Target="http://www.queenconcerts.com/" TargetMode="External"/><Relationship Id="rId14" Type="http://schemas.openxmlformats.org/officeDocument/2006/relationships/hyperlink" Target="http://www.queenoz.com/" TargetMode="External"/><Relationship Id="rId22" Type="http://schemas.openxmlformats.org/officeDocument/2006/relationships/hyperlink" Target="http://en.queenvision.com/index.php?content=index" TargetMode="External"/><Relationship Id="rId27" Type="http://schemas.openxmlformats.org/officeDocument/2006/relationships/hyperlink" Target="http://www.brianmayworld.com/" TargetMode="External"/><Relationship Id="rId30" Type="http://schemas.openxmlformats.org/officeDocument/2006/relationships/hyperlink" Target="http://www.deaky.com/" TargetMode="External"/><Relationship Id="rId35" Type="http://schemas.openxmlformats.org/officeDocument/2006/relationships/hyperlink" Target="http://www.queenmustgoon.net/" TargetMode="External"/><Relationship Id="rId43" Type="http://schemas.openxmlformats.org/officeDocument/2006/relationships/hyperlink" Target="http://www.queenpedia.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jan\Documents\Lisa\Queen\pictures\concert-photo-1982_2009771748766118.jpg"/>
          <p:cNvPicPr>
            <a:picLocks noChangeAspect="1" noChangeArrowheads="1"/>
          </p:cNvPicPr>
          <p:nvPr/>
        </p:nvPicPr>
        <p:blipFill>
          <a:blip r:embed="rId2">
            <a:lum bright="-20000" contrast="40000"/>
          </a:blip>
          <a:srcRect/>
          <a:stretch>
            <a:fillRect/>
          </a:stretch>
        </p:blipFill>
        <p:spPr bwMode="auto">
          <a:xfrm>
            <a:off x="-1" y="0"/>
            <a:ext cx="9144001" cy="6858000"/>
          </a:xfrm>
          <a:prstGeom prst="rect">
            <a:avLst/>
          </a:prstGeom>
          <a:noFill/>
        </p:spPr>
      </p:pic>
      <p:sp>
        <p:nvSpPr>
          <p:cNvPr id="2" name="Title 1"/>
          <p:cNvSpPr>
            <a:spLocks noGrp="1"/>
          </p:cNvSpPr>
          <p:nvPr>
            <p:ph type="ctrTitle"/>
          </p:nvPr>
        </p:nvSpPr>
        <p:spPr>
          <a:xfrm>
            <a:off x="0" y="1"/>
            <a:ext cx="8458200" cy="2362199"/>
          </a:xfrm>
        </p:spPr>
        <p:txBody>
          <a:bodyPr/>
          <a:lstStyle/>
          <a:p>
            <a:r>
              <a:rPr lang="en-US" sz="8800" dirty="0" smtClean="0">
                <a:solidFill>
                  <a:schemeClr val="bg1"/>
                </a:solidFill>
                <a:effectLst>
                  <a:outerShdw blurRad="38100" dist="38100" dir="2700000" algn="tl">
                    <a:srgbClr val="000000">
                      <a:alpha val="43137"/>
                    </a:srgbClr>
                  </a:outerShdw>
                </a:effectLst>
              </a:rPr>
              <a:t>Queen</a:t>
            </a:r>
            <a:endParaRPr lang="en-US"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rot="20827563">
            <a:off x="55374" y="3440947"/>
            <a:ext cx="6400800" cy="1219200"/>
          </a:xfrm>
        </p:spPr>
        <p:txBody>
          <a:bodyPr/>
          <a:lstStyle/>
          <a:p>
            <a:pPr algn="l"/>
            <a:r>
              <a:rPr lang="en-US" dirty="0" smtClean="0">
                <a:solidFill>
                  <a:schemeClr val="tx1"/>
                </a:solidFill>
              </a:rPr>
              <a:t>The world’s greatest band </a:t>
            </a:r>
          </a:p>
          <a:p>
            <a:pPr algn="l"/>
            <a:r>
              <a:rPr lang="en-US" dirty="0" smtClean="0">
                <a:solidFill>
                  <a:schemeClr val="tx1"/>
                </a:solidFill>
              </a:rPr>
              <a:t>(whether you know it or not)</a:t>
            </a:r>
            <a:endParaRPr lang="en-US" dirty="0">
              <a:solidFill>
                <a:schemeClr val="tx1"/>
              </a:solidFill>
            </a:endParaRPr>
          </a:p>
        </p:txBody>
      </p:sp>
      <p:sp>
        <p:nvSpPr>
          <p:cNvPr id="6" name="TextBox 5"/>
          <p:cNvSpPr txBox="1"/>
          <p:nvPr/>
        </p:nvSpPr>
        <p:spPr>
          <a:xfrm>
            <a:off x="6400800" y="1295400"/>
            <a:ext cx="2743200" cy="1938992"/>
          </a:xfrm>
          <a:prstGeom prst="rect">
            <a:avLst/>
          </a:prstGeom>
          <a:noFill/>
        </p:spPr>
        <p:txBody>
          <a:bodyPr wrap="square" rtlCol="0">
            <a:spAutoFit/>
          </a:bodyPr>
          <a:lstStyle/>
          <a:p>
            <a:pPr algn="r"/>
            <a:r>
              <a:rPr lang="en-US" sz="1200" dirty="0" smtClean="0">
                <a:solidFill>
                  <a:srgbClr val="FFFF00"/>
                </a:solidFill>
              </a:rPr>
              <a:t>This PowerPoint is full of Queen info that you may or may not know, as well as pictures you may or may have not seen. You will find this PowerPoint interesting unless you could care less about Queen (which means you’re dumb, just kidding. or not…) or unless you already know everything about Queen and the individual members, which, even if you’re an </a:t>
            </a:r>
            <a:r>
              <a:rPr lang="en-US" sz="1200" dirty="0" err="1" smtClean="0">
                <a:solidFill>
                  <a:srgbClr val="FFFF00"/>
                </a:solidFill>
              </a:rPr>
              <a:t>überfan</a:t>
            </a:r>
            <a:r>
              <a:rPr lang="en-US" sz="1200" dirty="0" smtClean="0">
                <a:solidFill>
                  <a:srgbClr val="FFFF00"/>
                </a:solidFill>
              </a:rPr>
              <a:t>, is unlikely.</a:t>
            </a:r>
          </a:p>
        </p:txBody>
      </p:sp>
      <p:pic>
        <p:nvPicPr>
          <p:cNvPr id="5123" name="Picture 3" descr="C:\Users\marjan\Documents\Lisa\Queen\pictures\Queen\Queen_Logo.png"/>
          <p:cNvPicPr>
            <a:picLocks noChangeAspect="1" noChangeArrowheads="1"/>
          </p:cNvPicPr>
          <p:nvPr/>
        </p:nvPicPr>
        <p:blipFill>
          <a:blip r:embed="rId3" cstate="print"/>
          <a:srcRect/>
          <a:stretch>
            <a:fillRect/>
          </a:stretch>
        </p:blipFill>
        <p:spPr bwMode="auto">
          <a:xfrm>
            <a:off x="990600" y="228600"/>
            <a:ext cx="1269999" cy="143037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0"/>
            <a:ext cx="9144000" cy="6858000"/>
          </a:xfrm>
        </p:spPr>
        <p:txBody>
          <a:bodyPr>
            <a:normAutofit fontScale="70000" lnSpcReduction="20000"/>
          </a:bodyPr>
          <a:lstStyle/>
          <a:p>
            <a:pPr>
              <a:buNone/>
            </a:pPr>
            <a:r>
              <a:rPr lang="en-US" dirty="0" smtClean="0"/>
              <a:t>Queen were the rarest of breeds: both genius in the studio and utterly brilliant performing live. A potent, magical mixture that has won them fans the world over. Such is their success, Queen form part of collectors' so-called 'Mighty Three'. Along with The Beatles and The Rolling Stones, no other bands' recordings and memorabilia are so highly sought after. It is therefore fitting that Genesis follow their acclaimed Beatles and Rolling Stones titles with a limited edition tribute to a band captured in Mick Rock's lens at the explosive moment between obscurity and world domination. </a:t>
            </a:r>
          </a:p>
          <a:p>
            <a:pPr>
              <a:buNone/>
            </a:pPr>
            <a:endParaRPr lang="en-US" dirty="0" smtClean="0"/>
          </a:p>
          <a:p>
            <a:pPr>
              <a:buNone/>
            </a:pPr>
            <a:r>
              <a:rPr lang="en-US" dirty="0" smtClean="0"/>
              <a:t>Mick Rock was fast becoming the glam-rock photographer du jour when he turned up at Imperial College on the 18th November 1973 to take his first shots of an up-and-coming group called Queen. Now regarded as the band's breakthrough gig, Mick's photographs of the performance are just a small part of an archive of rare and unseen images preserved for all time in this large format volume.</a:t>
            </a:r>
          </a:p>
          <a:p>
            <a:pPr>
              <a:buNone/>
            </a:pPr>
            <a:endParaRPr lang="en-US" dirty="0" smtClean="0"/>
          </a:p>
          <a:p>
            <a:pPr>
              <a:buNone/>
            </a:pPr>
            <a:r>
              <a:rPr lang="en-US" dirty="0" smtClean="0"/>
              <a:t>Mick's collaboration with Freddie, Brian, Roger and John lasted until 1976 and Queen's legendary free concert in Hyde Park. During this time he helped create the iconic album covers for Queen II and Sheer Heart Attack and conducted solo photo sessions with Freddie and Roger. Previously unseen out-takes and test </a:t>
            </a:r>
            <a:r>
              <a:rPr lang="en-US" dirty="0" err="1" smtClean="0"/>
              <a:t>Polaroids</a:t>
            </a:r>
            <a:r>
              <a:rPr lang="en-US" dirty="0" smtClean="0"/>
              <a:t> from these sessions are included in the book, as are over 120 live photographs, many of which are being published for the very first time in this remarkable limited edition. </a:t>
            </a:r>
          </a:p>
        </p:txBody>
      </p:sp>
      <p:pic>
        <p:nvPicPr>
          <p:cNvPr id="7" name="Picture 6" descr="KILLER QUEEN"/>
          <p:cNvPicPr/>
          <p:nvPr/>
        </p:nvPicPr>
        <p:blipFill>
          <a:blip r:embed="rId2"/>
          <a:srcRect/>
          <a:stretch>
            <a:fillRect/>
          </a:stretch>
        </p:blipFill>
        <p:spPr bwMode="auto">
          <a:xfrm>
            <a:off x="7924800" y="6629400"/>
            <a:ext cx="12192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0"/>
          <a:ext cx="9144000" cy="1447800"/>
        </p:xfrm>
        <a:graphic>
          <a:graphicData uri="http://schemas.openxmlformats.org/drawingml/2006/table">
            <a:tbl>
              <a:tblPr/>
              <a:tblGrid>
                <a:gridCol w="3048000"/>
                <a:gridCol w="3048000"/>
                <a:gridCol w="3048000"/>
              </a:tblGrid>
              <a:tr h="1447800">
                <a:tc>
                  <a:txBody>
                    <a:bodyPr/>
                    <a:lstStyle/>
                    <a:p>
                      <a:pPr marL="0" marR="0">
                        <a:lnSpc>
                          <a:spcPct val="115000"/>
                        </a:lnSpc>
                        <a:spcBef>
                          <a:spcPts val="0"/>
                        </a:spcBef>
                        <a:spcAft>
                          <a:spcPts val="0"/>
                        </a:spcAft>
                      </a:pPr>
                      <a:endParaRPr lang="en-US" sz="850" dirty="0">
                        <a:solidFill>
                          <a:srgbClr val="000000"/>
                        </a:solidFill>
                        <a:latin typeface="Verdana"/>
                        <a:ea typeface="Times New Roman"/>
                        <a:cs typeface="Times New Roman"/>
                      </a:endParaRPr>
                    </a:p>
                  </a:txBody>
                  <a:tcPr marL="47625" marR="47625" marT="47625" marB="47625" anchor="ctr">
                    <a:lnL>
                      <a:noFill/>
                    </a:lnL>
                    <a:lnR>
                      <a:noFill/>
                    </a:lnR>
                    <a:lnT>
                      <a:noFill/>
                    </a:lnT>
                    <a:lnB>
                      <a:noFill/>
                    </a:lnB>
                    <a:solidFill>
                      <a:srgbClr val="000000"/>
                    </a:solidFill>
                  </a:tcPr>
                </a:tc>
                <a:tc>
                  <a:txBody>
                    <a:bodyPr/>
                    <a:lstStyle/>
                    <a:p>
                      <a:pPr marL="0" marR="0">
                        <a:lnSpc>
                          <a:spcPct val="115000"/>
                        </a:lnSpc>
                        <a:spcBef>
                          <a:spcPts val="0"/>
                        </a:spcBef>
                        <a:spcAft>
                          <a:spcPts val="1200"/>
                        </a:spcAft>
                      </a:pPr>
                      <a:endParaRPr lang="en-US" sz="850" dirty="0">
                        <a:solidFill>
                          <a:srgbClr val="000000"/>
                        </a:solidFill>
                        <a:latin typeface="Verdana"/>
                        <a:ea typeface="Times New Roman"/>
                        <a:cs typeface="Times New Roman"/>
                      </a:endParaRPr>
                    </a:p>
                    <a:p>
                      <a:pPr marL="0" marR="0">
                        <a:lnSpc>
                          <a:spcPct val="115000"/>
                        </a:lnSpc>
                        <a:spcBef>
                          <a:spcPts val="0"/>
                        </a:spcBef>
                        <a:spcAft>
                          <a:spcPts val="0"/>
                        </a:spcAft>
                      </a:pPr>
                      <a:r>
                        <a:rPr lang="en-US" sz="900" i="1" dirty="0">
                          <a:solidFill>
                            <a:srgbClr val="FFCC00"/>
                          </a:solidFill>
                          <a:latin typeface="Verdana"/>
                          <a:ea typeface="Times New Roman"/>
                          <a:cs typeface="Times New Roman"/>
                        </a:rPr>
                        <a:t>Brian May:</a:t>
                      </a:r>
                      <a:r>
                        <a:rPr lang="en-US" sz="900" i="1" dirty="0">
                          <a:solidFill>
                            <a:srgbClr val="CCCCCC"/>
                          </a:solidFill>
                          <a:latin typeface="Verdana"/>
                          <a:ea typeface="Times New Roman"/>
                          <a:cs typeface="Times New Roman"/>
                        </a:rPr>
                        <a:t> Mick Rock is, and always was, a class act. We met, he and we young </a:t>
                      </a:r>
                      <a:r>
                        <a:rPr lang="en-US" sz="900" i="1" dirty="0" err="1">
                          <a:solidFill>
                            <a:srgbClr val="CCCCCC"/>
                          </a:solidFill>
                          <a:latin typeface="Verdana"/>
                          <a:ea typeface="Times New Roman"/>
                          <a:cs typeface="Times New Roman"/>
                        </a:rPr>
                        <a:t>Queenies</a:t>
                      </a:r>
                      <a:r>
                        <a:rPr lang="en-US" sz="900" i="1" dirty="0">
                          <a:solidFill>
                            <a:srgbClr val="CCCCCC"/>
                          </a:solidFill>
                          <a:latin typeface="Verdana"/>
                          <a:ea typeface="Times New Roman"/>
                          <a:cs typeface="Times New Roman"/>
                        </a:rPr>
                        <a:t>, at a point in our careers where the skies had opened up and creatively the scope of our journey was limitless - very exciting times. </a:t>
                      </a:r>
                      <a:endParaRPr lang="en-US" sz="1100" dirty="0">
                        <a:latin typeface="Calibri"/>
                        <a:ea typeface="Calibri"/>
                        <a:cs typeface="Times New Roman"/>
                      </a:endParaRPr>
                    </a:p>
                  </a:txBody>
                  <a:tcPr marL="47625" marR="47625" marT="47625" marB="47625"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endParaRPr lang="en-US" sz="850" dirty="0">
                        <a:solidFill>
                          <a:srgbClr val="000000"/>
                        </a:solidFill>
                        <a:latin typeface="Verdana"/>
                        <a:ea typeface="Times New Roman"/>
                        <a:cs typeface="Times New Roman"/>
                      </a:endParaRPr>
                    </a:p>
                  </a:txBody>
                  <a:tcPr marL="47625" marR="47625" marT="47625" marB="47625" anchor="ctr">
                    <a:lnL>
                      <a:noFill/>
                    </a:lnL>
                    <a:lnR>
                      <a:noFill/>
                    </a:lnR>
                    <a:lnT>
                      <a:noFill/>
                    </a:lnT>
                    <a:lnB>
                      <a:noFill/>
                    </a:lnB>
                    <a:solidFill>
                      <a:srgbClr val="000000"/>
                    </a:solidFill>
                  </a:tcPr>
                </a:tc>
              </a:tr>
            </a:tbl>
          </a:graphicData>
        </a:graphic>
      </p:graphicFrame>
      <p:pic>
        <p:nvPicPr>
          <p:cNvPr id="2050" name="Picture 3" descr="Queen"/>
          <p:cNvPicPr>
            <a:picLocks noChangeAspect="1" noChangeArrowheads="1"/>
          </p:cNvPicPr>
          <p:nvPr/>
        </p:nvPicPr>
        <p:blipFill>
          <a:blip r:embed="rId2"/>
          <a:srcRect/>
          <a:stretch>
            <a:fillRect/>
          </a:stretch>
        </p:blipFill>
        <p:spPr bwMode="auto">
          <a:xfrm>
            <a:off x="0" y="0"/>
            <a:ext cx="2895600" cy="1447800"/>
          </a:xfrm>
          <a:prstGeom prst="rect">
            <a:avLst/>
          </a:prstGeom>
          <a:noFill/>
        </p:spPr>
      </p:pic>
      <p:pic>
        <p:nvPicPr>
          <p:cNvPr id="2049" name="Picture 4" descr="Queen"/>
          <p:cNvPicPr>
            <a:picLocks noChangeAspect="1" noChangeArrowheads="1"/>
          </p:cNvPicPr>
          <p:nvPr/>
        </p:nvPicPr>
        <p:blipFill>
          <a:blip r:embed="rId3"/>
          <a:srcRect/>
          <a:stretch>
            <a:fillRect/>
          </a:stretch>
        </p:blipFill>
        <p:spPr bwMode="auto">
          <a:xfrm>
            <a:off x="6286500" y="0"/>
            <a:ext cx="2857500" cy="1428750"/>
          </a:xfrm>
          <a:prstGeom prst="rect">
            <a:avLst/>
          </a:prstGeom>
          <a:noFill/>
        </p:spPr>
      </p:pic>
      <p:graphicFrame>
        <p:nvGraphicFramePr>
          <p:cNvPr id="10" name="Table 9"/>
          <p:cNvGraphicFramePr>
            <a:graphicFrameLocks noGrp="1"/>
          </p:cNvGraphicFramePr>
          <p:nvPr/>
        </p:nvGraphicFramePr>
        <p:xfrm>
          <a:off x="0" y="4724400"/>
          <a:ext cx="9144000" cy="2133600"/>
        </p:xfrm>
        <a:graphic>
          <a:graphicData uri="http://schemas.openxmlformats.org/drawingml/2006/table">
            <a:tbl>
              <a:tblPr/>
              <a:tblGrid>
                <a:gridCol w="6629400"/>
                <a:gridCol w="2514600"/>
              </a:tblGrid>
              <a:tr h="2133600">
                <a:tc>
                  <a:txBody>
                    <a:bodyPr/>
                    <a:lstStyle/>
                    <a:p>
                      <a:pPr marL="0" marR="0">
                        <a:lnSpc>
                          <a:spcPct val="115000"/>
                        </a:lnSpc>
                        <a:spcBef>
                          <a:spcPts val="0"/>
                        </a:spcBef>
                        <a:spcAft>
                          <a:spcPts val="0"/>
                        </a:spcAft>
                      </a:pPr>
                      <a:endParaRPr lang="en-US" sz="850" dirty="0">
                        <a:solidFill>
                          <a:srgbClr val="000000"/>
                        </a:solidFill>
                        <a:latin typeface="Verdana"/>
                        <a:ea typeface="Times New Roman"/>
                        <a:cs typeface="Times New Roman"/>
                      </a:endParaRPr>
                    </a:p>
                  </a:txBody>
                  <a:tcPr marL="47625" marR="47625" marT="47625" marB="47625" anchor="ctr">
                    <a:lnL>
                      <a:noFill/>
                    </a:lnL>
                    <a:lnR>
                      <a:noFill/>
                    </a:lnR>
                    <a:lnT>
                      <a:noFill/>
                    </a:lnT>
                    <a:lnB>
                      <a:noFill/>
                    </a:lnB>
                    <a:solidFill>
                      <a:srgbClr val="000000"/>
                    </a:solidFill>
                  </a:tcPr>
                </a:tc>
                <a:tc>
                  <a:txBody>
                    <a:bodyPr/>
                    <a:lstStyle/>
                    <a:p>
                      <a:pPr marL="0" marR="0" algn="ctr">
                        <a:lnSpc>
                          <a:spcPct val="115000"/>
                        </a:lnSpc>
                        <a:spcBef>
                          <a:spcPts val="0"/>
                        </a:spcBef>
                        <a:spcAft>
                          <a:spcPts val="0"/>
                        </a:spcAft>
                      </a:pPr>
                      <a:r>
                        <a:rPr lang="en-US" sz="900" i="1" dirty="0" smtClean="0">
                          <a:solidFill>
                            <a:srgbClr val="FFCC00"/>
                          </a:solidFill>
                          <a:latin typeface="Verdana"/>
                          <a:ea typeface="Times New Roman"/>
                          <a:cs typeface="Times New Roman"/>
                        </a:rPr>
                        <a:t>Mary </a:t>
                      </a:r>
                      <a:r>
                        <a:rPr lang="en-US" sz="900" i="1" dirty="0">
                          <a:solidFill>
                            <a:srgbClr val="FFCC00"/>
                          </a:solidFill>
                          <a:latin typeface="Verdana"/>
                          <a:ea typeface="Times New Roman"/>
                          <a:cs typeface="Times New Roman"/>
                        </a:rPr>
                        <a:t>Austin:</a:t>
                      </a:r>
                      <a:r>
                        <a:rPr lang="en-US" sz="900" i="1" dirty="0">
                          <a:solidFill>
                            <a:srgbClr val="CCCCCC"/>
                          </a:solidFill>
                          <a:latin typeface="Verdana"/>
                          <a:ea typeface="Times New Roman"/>
                          <a:cs typeface="Times New Roman"/>
                        </a:rPr>
                        <a:t> With Freddie there were always new heights, always new images, new thoughts. I feel he had a right to enjoy his third eye and the right to enjoy himself, and all I ever really wanted to do was protect him so that no one would hurt him. </a:t>
                      </a:r>
                      <a:endParaRPr lang="en-US" sz="1100" dirty="0">
                        <a:latin typeface="Calibri"/>
                        <a:ea typeface="Calibri"/>
                        <a:cs typeface="Times New Roman"/>
                      </a:endParaRPr>
                    </a:p>
                    <a:p>
                      <a:pPr marL="0" marR="0" algn="ctr">
                        <a:lnSpc>
                          <a:spcPct val="115000"/>
                        </a:lnSpc>
                        <a:spcBef>
                          <a:spcPts val="0"/>
                        </a:spcBef>
                        <a:spcAft>
                          <a:spcPts val="1200"/>
                        </a:spcAft>
                      </a:pPr>
                      <a:r>
                        <a:rPr lang="en-US" sz="850" dirty="0">
                          <a:solidFill>
                            <a:srgbClr val="000000"/>
                          </a:solidFill>
                          <a:latin typeface="Verdana"/>
                          <a:ea typeface="Times New Roman"/>
                          <a:cs typeface="Times New Roman"/>
                        </a:rPr>
                        <a:t/>
                      </a:r>
                      <a:br>
                        <a:rPr lang="en-US" sz="850" dirty="0">
                          <a:solidFill>
                            <a:srgbClr val="000000"/>
                          </a:solidFill>
                          <a:latin typeface="Verdana"/>
                          <a:ea typeface="Times New Roman"/>
                          <a:cs typeface="Times New Roman"/>
                        </a:rPr>
                      </a:br>
                      <a:endParaRPr lang="en-US" sz="1100" dirty="0">
                        <a:latin typeface="Calibri"/>
                        <a:ea typeface="Calibri"/>
                        <a:cs typeface="Times New Roman"/>
                      </a:endParaRPr>
                    </a:p>
                  </a:txBody>
                  <a:tcPr marL="47625" marR="47625" marT="47625" marB="47625" anchor="ctr">
                    <a:lnL>
                      <a:noFill/>
                    </a:lnL>
                    <a:lnR>
                      <a:noFill/>
                    </a:lnR>
                    <a:lnT>
                      <a:noFill/>
                    </a:lnT>
                    <a:lnB>
                      <a:noFill/>
                    </a:lnB>
                    <a:solidFill>
                      <a:srgbClr val="000000"/>
                    </a:solidFill>
                  </a:tcPr>
                </a:tc>
              </a:tr>
            </a:tbl>
          </a:graphicData>
        </a:graphic>
      </p:graphicFrame>
      <p:pic>
        <p:nvPicPr>
          <p:cNvPr id="2052" name="Picture 5" descr="Freddie"/>
          <p:cNvPicPr>
            <a:picLocks noChangeAspect="1" noChangeArrowheads="1"/>
          </p:cNvPicPr>
          <p:nvPr/>
        </p:nvPicPr>
        <p:blipFill>
          <a:blip r:embed="rId4"/>
          <a:srcRect/>
          <a:stretch>
            <a:fillRect/>
          </a:stretch>
        </p:blipFill>
        <p:spPr bwMode="auto">
          <a:xfrm>
            <a:off x="0" y="4724400"/>
            <a:ext cx="3184478" cy="2133600"/>
          </a:xfrm>
          <a:prstGeom prst="rect">
            <a:avLst/>
          </a:prstGeom>
          <a:noFill/>
        </p:spPr>
      </p:pic>
      <p:pic>
        <p:nvPicPr>
          <p:cNvPr id="2051" name="Picture 6" descr="Freddie and Mary"/>
          <p:cNvPicPr>
            <a:picLocks noChangeAspect="1" noChangeArrowheads="1"/>
          </p:cNvPicPr>
          <p:nvPr/>
        </p:nvPicPr>
        <p:blipFill>
          <a:blip r:embed="rId5"/>
          <a:srcRect/>
          <a:stretch>
            <a:fillRect/>
          </a:stretch>
        </p:blipFill>
        <p:spPr bwMode="auto">
          <a:xfrm>
            <a:off x="3886200" y="4724400"/>
            <a:ext cx="2133600" cy="2133600"/>
          </a:xfrm>
          <a:prstGeom prst="rect">
            <a:avLst/>
          </a:prstGeom>
          <a:noFill/>
        </p:spPr>
      </p:pic>
      <p:graphicFrame>
        <p:nvGraphicFramePr>
          <p:cNvPr id="13" name="Table 12"/>
          <p:cNvGraphicFramePr>
            <a:graphicFrameLocks noGrp="1"/>
          </p:cNvGraphicFramePr>
          <p:nvPr/>
        </p:nvGraphicFramePr>
        <p:xfrm>
          <a:off x="0" y="1447800"/>
          <a:ext cx="9144000" cy="3352800"/>
        </p:xfrm>
        <a:graphic>
          <a:graphicData uri="http://schemas.openxmlformats.org/drawingml/2006/table">
            <a:tbl>
              <a:tblPr/>
              <a:tblGrid>
                <a:gridCol w="3048000"/>
                <a:gridCol w="3048000"/>
                <a:gridCol w="3048000"/>
              </a:tblGrid>
              <a:tr h="3352800">
                <a:tc>
                  <a:txBody>
                    <a:bodyPr/>
                    <a:lstStyle/>
                    <a:p>
                      <a:pPr marL="0" marR="0">
                        <a:lnSpc>
                          <a:spcPct val="115000"/>
                        </a:lnSpc>
                        <a:spcBef>
                          <a:spcPts val="0"/>
                        </a:spcBef>
                        <a:spcAft>
                          <a:spcPts val="0"/>
                        </a:spcAft>
                      </a:pPr>
                      <a:endParaRPr lang="en-US" sz="850" dirty="0">
                        <a:solidFill>
                          <a:srgbClr val="000000"/>
                        </a:solidFill>
                        <a:latin typeface="Verdana"/>
                        <a:ea typeface="Times New Roman"/>
                        <a:cs typeface="Times New Roman"/>
                      </a:endParaRPr>
                    </a:p>
                  </a:txBody>
                  <a:tcPr marL="47625" marR="47625" marT="47625" marB="47625"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r>
                        <a:rPr lang="en-US" sz="900" i="1" dirty="0">
                          <a:solidFill>
                            <a:srgbClr val="FFCC00"/>
                          </a:solidFill>
                          <a:latin typeface="Verdana"/>
                          <a:ea typeface="Times New Roman"/>
                          <a:cs typeface="Times New Roman"/>
                        </a:rPr>
                        <a:t>Brian May:</a:t>
                      </a:r>
                      <a:r>
                        <a:rPr lang="en-US" sz="900" i="1" dirty="0">
                          <a:solidFill>
                            <a:srgbClr val="CCCCCC"/>
                          </a:solidFill>
                          <a:latin typeface="Verdana"/>
                          <a:ea typeface="Times New Roman"/>
                          <a:cs typeface="Times New Roman"/>
                        </a:rPr>
                        <a:t> Looking back, it is obvious that Mick was a master of his art very early on. The images in this book (including many we rejected at the time, sometimes for artistic reasons, sometimes for reasons of vanity!) stand up fresh and untarnished by time. His handling of </a:t>
                      </a:r>
                      <a:r>
                        <a:rPr lang="en-US" sz="900" i="1" dirty="0" err="1">
                          <a:solidFill>
                            <a:srgbClr val="CCCCCC"/>
                          </a:solidFill>
                          <a:latin typeface="Verdana"/>
                          <a:ea typeface="Times New Roman"/>
                          <a:cs typeface="Times New Roman"/>
                        </a:rPr>
                        <a:t>keylight</a:t>
                      </a:r>
                      <a:r>
                        <a:rPr lang="en-US" sz="900" i="1" dirty="0">
                          <a:solidFill>
                            <a:srgbClr val="CCCCCC"/>
                          </a:solidFill>
                          <a:latin typeface="Verdana"/>
                          <a:ea typeface="Times New Roman"/>
                          <a:cs typeface="Times New Roman"/>
                        </a:rPr>
                        <a:t> and shade, his figuring of faces, his awareness of sheer texture, are all superb. His pictures speak louder than words. Thank you, Mick Rock, for the excellence you achieved with us and for us. It was almost worth lying on the floor covered in Vaseline, having cold water thrown over us! </a:t>
                      </a:r>
                      <a:endParaRPr lang="en-US" sz="1100" dirty="0">
                        <a:latin typeface="Calibri"/>
                        <a:ea typeface="Calibri"/>
                        <a:cs typeface="Times New Roman"/>
                      </a:endParaRPr>
                    </a:p>
                  </a:txBody>
                  <a:tcPr marL="47625" marR="47625" marT="47625" marB="47625" anchor="ctr">
                    <a:lnL>
                      <a:noFill/>
                    </a:lnL>
                    <a:lnR>
                      <a:noFill/>
                    </a:lnR>
                    <a:lnT>
                      <a:noFill/>
                    </a:lnT>
                    <a:lnB>
                      <a:noFill/>
                    </a:lnB>
                    <a:solidFill>
                      <a:srgbClr val="000000"/>
                    </a:solidFill>
                  </a:tcPr>
                </a:tc>
                <a:tc>
                  <a:txBody>
                    <a:bodyPr/>
                    <a:lstStyle/>
                    <a:p>
                      <a:pPr marL="0" marR="0">
                        <a:lnSpc>
                          <a:spcPct val="115000"/>
                        </a:lnSpc>
                        <a:spcBef>
                          <a:spcPts val="0"/>
                        </a:spcBef>
                        <a:spcAft>
                          <a:spcPts val="0"/>
                        </a:spcAft>
                      </a:pPr>
                      <a:endParaRPr lang="en-US" sz="850" dirty="0">
                        <a:solidFill>
                          <a:srgbClr val="000000"/>
                        </a:solidFill>
                        <a:latin typeface="Verdana"/>
                        <a:ea typeface="Times New Roman"/>
                        <a:cs typeface="Times New Roman"/>
                      </a:endParaRPr>
                    </a:p>
                  </a:txBody>
                  <a:tcPr marL="47625" marR="47625" marT="47625" marB="47625" anchor="ctr">
                    <a:lnL>
                      <a:noFill/>
                    </a:lnL>
                    <a:lnR>
                      <a:noFill/>
                    </a:lnR>
                    <a:lnT>
                      <a:noFill/>
                    </a:lnT>
                    <a:lnB>
                      <a:noFill/>
                    </a:lnB>
                    <a:solidFill>
                      <a:srgbClr val="000000"/>
                    </a:solidFill>
                  </a:tcPr>
                </a:tc>
              </a:tr>
            </a:tbl>
          </a:graphicData>
        </a:graphic>
      </p:graphicFrame>
      <p:pic>
        <p:nvPicPr>
          <p:cNvPr id="2054" name="Picture 7" descr="Roger and Freddie"/>
          <p:cNvPicPr>
            <a:picLocks noChangeAspect="1" noChangeArrowheads="1"/>
          </p:cNvPicPr>
          <p:nvPr/>
        </p:nvPicPr>
        <p:blipFill>
          <a:blip r:embed="rId6"/>
          <a:srcRect/>
          <a:stretch>
            <a:fillRect/>
          </a:stretch>
        </p:blipFill>
        <p:spPr bwMode="auto">
          <a:xfrm>
            <a:off x="0" y="1447800"/>
            <a:ext cx="2968625" cy="3238500"/>
          </a:xfrm>
          <a:prstGeom prst="rect">
            <a:avLst/>
          </a:prstGeom>
          <a:noFill/>
        </p:spPr>
      </p:pic>
      <p:pic>
        <p:nvPicPr>
          <p:cNvPr id="2053" name="Picture 8" descr="John"/>
          <p:cNvPicPr>
            <a:picLocks noChangeAspect="1" noChangeArrowheads="1"/>
          </p:cNvPicPr>
          <p:nvPr/>
        </p:nvPicPr>
        <p:blipFill>
          <a:blip r:embed="rId7"/>
          <a:srcRect/>
          <a:stretch>
            <a:fillRect/>
          </a:stretch>
        </p:blipFill>
        <p:spPr bwMode="auto">
          <a:xfrm>
            <a:off x="7415784" y="1447800"/>
            <a:ext cx="1728216" cy="3200400"/>
          </a:xfrm>
          <a:prstGeom prst="rect">
            <a:avLst/>
          </a:prstGeom>
          <a:noFill/>
        </p:spPr>
      </p:pic>
      <p:pic>
        <p:nvPicPr>
          <p:cNvPr id="16" name="Picture 15" descr="KILLER QUEEN"/>
          <p:cNvPicPr/>
          <p:nvPr/>
        </p:nvPicPr>
        <p:blipFill>
          <a:blip r:embed="rId8"/>
          <a:srcRect/>
          <a:stretch>
            <a:fillRect/>
          </a:stretch>
        </p:blipFill>
        <p:spPr bwMode="auto">
          <a:xfrm>
            <a:off x="7924800" y="6629400"/>
            <a:ext cx="12192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Absolute Greatest </a:t>
            </a:r>
            <a:r>
              <a:rPr lang="en-US" sz="3600" b="0" dirty="0" smtClean="0"/>
              <a:t>(CD)</a:t>
            </a:r>
            <a:endParaRPr lang="en-US" b="0" dirty="0"/>
          </a:p>
        </p:txBody>
      </p:sp>
      <p:sp>
        <p:nvSpPr>
          <p:cNvPr id="3" name="Content Placeholder 2"/>
          <p:cNvSpPr>
            <a:spLocks noGrp="1"/>
          </p:cNvSpPr>
          <p:nvPr>
            <p:ph idx="1"/>
          </p:nvPr>
        </p:nvSpPr>
        <p:spPr>
          <a:xfrm>
            <a:off x="0" y="1219200"/>
            <a:ext cx="9144000" cy="5638800"/>
          </a:xfrm>
        </p:spPr>
        <p:txBody>
          <a:bodyPr>
            <a:normAutofit fontScale="62500" lnSpcReduction="20000"/>
          </a:bodyPr>
          <a:lstStyle/>
          <a:p>
            <a:r>
              <a:rPr lang="en-US" dirty="0" smtClean="0"/>
              <a:t>The legendary rock band, Queen, announced on September 26</a:t>
            </a:r>
            <a:r>
              <a:rPr lang="en-US" baseline="30000" dirty="0" smtClean="0"/>
              <a:t>th</a:t>
            </a:r>
            <a:r>
              <a:rPr lang="en-US" dirty="0" smtClean="0"/>
              <a:t> that they are making music history with the release of their new album, </a:t>
            </a:r>
            <a:r>
              <a:rPr lang="en-US" i="1" dirty="0" smtClean="0"/>
              <a:t>Absolute Greatest </a:t>
            </a:r>
            <a:r>
              <a:rPr lang="en-US" dirty="0" smtClean="0"/>
              <a:t>- the ultimate compilation of the band's most popular, enduring and iconic songs on EMI Music's </a:t>
            </a:r>
            <a:r>
              <a:rPr lang="en-US" dirty="0" err="1" smtClean="0"/>
              <a:t>Parlophone</a:t>
            </a:r>
            <a:r>
              <a:rPr lang="en-US" dirty="0" smtClean="0"/>
              <a:t> Records. In an industry first, Queen are joining up with Logitech to offer Absolute Greatest exclusively on the company's new Logitech Squeezebox Radio Wi-Fi music player. As of today, owners of the Logitech Squeezebox Radio can listen to the new Queen album before it hits the shops on November 16 and experience a series of unique Queen photos and track-by-track audio commentaries recorded by the band.</a:t>
            </a:r>
          </a:p>
          <a:p>
            <a:r>
              <a:rPr lang="en-US" dirty="0" smtClean="0"/>
              <a:t>For seven weeks, leading up to the album's availability on November 16, Queen fans who own a Logitech Squeezebox Radio will have exclusive access to the complete Absolute Greatest album, track lyrics and a series of Queen photographs that have been made available for the first time. They can also enjoy exclusive track-by-track audio commentaries in which Brian May and Roger Taylor talk through the composition and history of each famous song. All they need to do is select the Queen application found under the Squeezebox Radio's new Apps menu. </a:t>
            </a:r>
          </a:p>
          <a:p>
            <a:r>
              <a:rPr lang="en-US" dirty="0" smtClean="0"/>
              <a:t>Queen's Roger Taylor said: "What a thrill to be first past the post on this new and mind- boggling technological innovation; another exciting step on our long journey."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xy"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Studio Albums</a:t>
            </a:r>
            <a:endParaRPr lang="en-US" dirty="0"/>
          </a:p>
        </p:txBody>
      </p:sp>
      <p:pic>
        <p:nvPicPr>
          <p:cNvPr id="4" name="Picture 3" descr="C:\Users\marjan\Documents\Lisa\Queen\albums\Queen-20--20Queen.jpg"/>
          <p:cNvPicPr>
            <a:picLocks noChangeAspect="1" noChangeArrowheads="1"/>
          </p:cNvPicPr>
          <p:nvPr/>
        </p:nvPicPr>
        <p:blipFill>
          <a:blip r:embed="rId3"/>
          <a:srcRect/>
          <a:stretch>
            <a:fillRect/>
          </a:stretch>
        </p:blipFill>
        <p:spPr bwMode="auto">
          <a:xfrm>
            <a:off x="228600" y="1219200"/>
            <a:ext cx="1600200" cy="1600200"/>
          </a:xfrm>
          <a:prstGeom prst="rect">
            <a:avLst/>
          </a:prstGeom>
          <a:ln>
            <a:noFill/>
          </a:ln>
          <a:effectLst>
            <a:outerShdw blurRad="292100" dist="139700" dir="2700000" algn="tl" rotWithShape="0">
              <a:srgbClr val="333333">
                <a:alpha val="65000"/>
              </a:srgbClr>
            </a:outerShdw>
          </a:effectLst>
        </p:spPr>
      </p:pic>
      <p:pic>
        <p:nvPicPr>
          <p:cNvPr id="5" name="Picture 4" descr="C:\Users\marjan\Documents\Lisa\Queen\albums\Queen-Queen_II-Frontal.jpg"/>
          <p:cNvPicPr>
            <a:picLocks noChangeAspect="1" noChangeArrowheads="1"/>
          </p:cNvPicPr>
          <p:nvPr/>
        </p:nvPicPr>
        <p:blipFill>
          <a:blip r:embed="rId4" cstate="print"/>
          <a:srcRect/>
          <a:stretch>
            <a:fillRect/>
          </a:stretch>
        </p:blipFill>
        <p:spPr bwMode="auto">
          <a:xfrm>
            <a:off x="1981200" y="1219200"/>
            <a:ext cx="1613761" cy="1600199"/>
          </a:xfrm>
          <a:prstGeom prst="rect">
            <a:avLst/>
          </a:prstGeom>
          <a:ln>
            <a:noFill/>
          </a:ln>
          <a:effectLst>
            <a:outerShdw blurRad="292100" dist="139700" dir="2700000" algn="tl" rotWithShape="0">
              <a:srgbClr val="333333">
                <a:alpha val="65000"/>
              </a:srgbClr>
            </a:outerShdw>
          </a:effectLst>
        </p:spPr>
      </p:pic>
      <p:pic>
        <p:nvPicPr>
          <p:cNvPr id="6" name="Picture 5" descr="C:\Users\marjan\Documents\Lisa\Queen\albums\Queen-Sheer_Heart_Attack-Frontal.jpg"/>
          <p:cNvPicPr>
            <a:picLocks noChangeAspect="1" noChangeArrowheads="1"/>
          </p:cNvPicPr>
          <p:nvPr/>
        </p:nvPicPr>
        <p:blipFill>
          <a:blip r:embed="rId5" cstate="print"/>
          <a:srcRect/>
          <a:stretch>
            <a:fillRect/>
          </a:stretch>
        </p:blipFill>
        <p:spPr bwMode="auto">
          <a:xfrm>
            <a:off x="3810000" y="1219200"/>
            <a:ext cx="1590842" cy="1600200"/>
          </a:xfrm>
          <a:prstGeom prst="rect">
            <a:avLst/>
          </a:prstGeom>
          <a:ln>
            <a:noFill/>
          </a:ln>
          <a:effectLst>
            <a:outerShdw blurRad="292100" dist="139700" dir="2700000" algn="tl" rotWithShape="0">
              <a:srgbClr val="333333">
                <a:alpha val="65000"/>
              </a:srgbClr>
            </a:outerShdw>
          </a:effectLst>
        </p:spPr>
      </p:pic>
      <p:pic>
        <p:nvPicPr>
          <p:cNvPr id="7" name="Picture 6" descr="C:\Users\marjan\Documents\Lisa\Queen\albums\queencd4.jpg"/>
          <p:cNvPicPr>
            <a:picLocks noChangeAspect="1" noChangeArrowheads="1"/>
          </p:cNvPicPr>
          <p:nvPr/>
        </p:nvPicPr>
        <p:blipFill>
          <a:blip r:embed="rId6"/>
          <a:srcRect/>
          <a:stretch>
            <a:fillRect/>
          </a:stretch>
        </p:blipFill>
        <p:spPr bwMode="auto">
          <a:xfrm>
            <a:off x="5562600" y="1219200"/>
            <a:ext cx="1600200" cy="1600200"/>
          </a:xfrm>
          <a:prstGeom prst="rect">
            <a:avLst/>
          </a:prstGeom>
          <a:ln>
            <a:noFill/>
          </a:ln>
          <a:effectLst>
            <a:outerShdw blurRad="292100" dist="139700" dir="2700000" algn="tl" rotWithShape="0">
              <a:srgbClr val="333333">
                <a:alpha val="65000"/>
              </a:srgbClr>
            </a:outerShdw>
          </a:effectLst>
        </p:spPr>
      </p:pic>
      <p:pic>
        <p:nvPicPr>
          <p:cNvPr id="8" name="Picture 5" descr="C:\Users\marjan\Documents\Lisa\Queen\albums\Queen-A_Day_At_The_Races-Frontal.jpg"/>
          <p:cNvPicPr>
            <a:picLocks noChangeAspect="1" noChangeArrowheads="1"/>
          </p:cNvPicPr>
          <p:nvPr/>
        </p:nvPicPr>
        <p:blipFill>
          <a:blip r:embed="rId7" cstate="print"/>
          <a:srcRect/>
          <a:stretch>
            <a:fillRect/>
          </a:stretch>
        </p:blipFill>
        <p:spPr bwMode="auto">
          <a:xfrm>
            <a:off x="7315200" y="1219200"/>
            <a:ext cx="1600200" cy="1586875"/>
          </a:xfrm>
          <a:prstGeom prst="rect">
            <a:avLst/>
          </a:prstGeom>
          <a:ln>
            <a:noFill/>
          </a:ln>
          <a:effectLst>
            <a:outerShdw blurRad="292100" dist="139700" dir="2700000" algn="tl" rotWithShape="0">
              <a:srgbClr val="333333">
                <a:alpha val="65000"/>
              </a:srgbClr>
            </a:outerShdw>
          </a:effectLst>
        </p:spPr>
      </p:pic>
      <p:pic>
        <p:nvPicPr>
          <p:cNvPr id="9" name="Picture 8" descr="C:\Users\marjan\Documents\Lisa\Queen\albums\Queen-News_Of_The_World-Frontal.jpg"/>
          <p:cNvPicPr>
            <a:picLocks noChangeAspect="1" noChangeArrowheads="1"/>
          </p:cNvPicPr>
          <p:nvPr/>
        </p:nvPicPr>
        <p:blipFill>
          <a:blip r:embed="rId8" cstate="print"/>
          <a:srcRect/>
          <a:stretch>
            <a:fillRect/>
          </a:stretch>
        </p:blipFill>
        <p:spPr bwMode="auto">
          <a:xfrm>
            <a:off x="228600" y="3048000"/>
            <a:ext cx="1600200" cy="1600200"/>
          </a:xfrm>
          <a:prstGeom prst="rect">
            <a:avLst/>
          </a:prstGeom>
          <a:ln>
            <a:noFill/>
          </a:ln>
          <a:effectLst>
            <a:outerShdw blurRad="292100" dist="139700" dir="2700000" algn="tl" rotWithShape="0">
              <a:srgbClr val="333333">
                <a:alpha val="65000"/>
              </a:srgbClr>
            </a:outerShdw>
          </a:effectLst>
        </p:spPr>
      </p:pic>
      <p:pic>
        <p:nvPicPr>
          <p:cNvPr id="10" name="Picture 9" descr="C:\Users\marjan\Documents\Lisa\Queen\albums\Queen-Jazz-Frontal.jpg"/>
          <p:cNvPicPr>
            <a:picLocks noChangeAspect="1" noChangeArrowheads="1"/>
          </p:cNvPicPr>
          <p:nvPr/>
        </p:nvPicPr>
        <p:blipFill>
          <a:blip r:embed="rId9"/>
          <a:srcRect/>
          <a:stretch>
            <a:fillRect/>
          </a:stretch>
        </p:blipFill>
        <p:spPr bwMode="auto">
          <a:xfrm>
            <a:off x="1981200" y="3048000"/>
            <a:ext cx="1600200" cy="1600200"/>
          </a:xfrm>
          <a:prstGeom prst="rect">
            <a:avLst/>
          </a:prstGeom>
          <a:ln>
            <a:noFill/>
          </a:ln>
          <a:effectLst>
            <a:outerShdw blurRad="292100" dist="139700" dir="2700000" algn="tl" rotWithShape="0">
              <a:srgbClr val="333333">
                <a:alpha val="65000"/>
              </a:srgbClr>
            </a:outerShdw>
          </a:effectLst>
        </p:spPr>
      </p:pic>
      <p:pic>
        <p:nvPicPr>
          <p:cNvPr id="11" name="Picture 11" descr="C:\Users\marjan\Documents\Lisa\Queen\albums\Queen-The_Game-Frontal.jpg"/>
          <p:cNvPicPr>
            <a:picLocks noChangeAspect="1" noChangeArrowheads="1"/>
          </p:cNvPicPr>
          <p:nvPr/>
        </p:nvPicPr>
        <p:blipFill>
          <a:blip r:embed="rId10" cstate="print"/>
          <a:srcRect/>
          <a:stretch>
            <a:fillRect/>
          </a:stretch>
        </p:blipFill>
        <p:spPr bwMode="auto">
          <a:xfrm>
            <a:off x="3810000" y="3048000"/>
            <a:ext cx="1600199" cy="1600199"/>
          </a:xfrm>
          <a:prstGeom prst="rect">
            <a:avLst/>
          </a:prstGeom>
          <a:ln>
            <a:noFill/>
          </a:ln>
          <a:effectLst>
            <a:outerShdw blurRad="292100" dist="139700" dir="2700000" algn="tl" rotWithShape="0">
              <a:srgbClr val="333333">
                <a:alpha val="65000"/>
              </a:srgbClr>
            </a:outerShdw>
          </a:effectLst>
        </p:spPr>
      </p:pic>
      <p:pic>
        <p:nvPicPr>
          <p:cNvPr id="13" name="Picture 10" descr="C:\Users\marjan\Documents\Lisa\Queen\albums\Queen-Hot_Space-Frontal.jpg"/>
          <p:cNvPicPr>
            <a:picLocks noChangeAspect="1" noChangeArrowheads="1"/>
          </p:cNvPicPr>
          <p:nvPr/>
        </p:nvPicPr>
        <p:blipFill>
          <a:blip r:embed="rId11"/>
          <a:srcRect/>
          <a:stretch>
            <a:fillRect/>
          </a:stretch>
        </p:blipFill>
        <p:spPr bwMode="auto">
          <a:xfrm>
            <a:off x="5562600" y="3048000"/>
            <a:ext cx="1600200" cy="1600200"/>
          </a:xfrm>
          <a:prstGeom prst="rect">
            <a:avLst/>
          </a:prstGeom>
          <a:ln>
            <a:noFill/>
          </a:ln>
          <a:effectLst>
            <a:outerShdw blurRad="292100" dist="139700" dir="2700000" algn="tl" rotWithShape="0">
              <a:srgbClr val="333333">
                <a:alpha val="65000"/>
              </a:srgbClr>
            </a:outerShdw>
          </a:effectLst>
        </p:spPr>
      </p:pic>
      <p:pic>
        <p:nvPicPr>
          <p:cNvPr id="14" name="Picture 15" descr="C:\Users\marjan\Documents\Lisa\Queen\albums\Queen%20-%20The%20Works%20-%20cd%20front.jpg"/>
          <p:cNvPicPr>
            <a:picLocks noChangeAspect="1" noChangeArrowheads="1"/>
          </p:cNvPicPr>
          <p:nvPr/>
        </p:nvPicPr>
        <p:blipFill>
          <a:blip r:embed="rId12"/>
          <a:srcRect/>
          <a:stretch>
            <a:fillRect/>
          </a:stretch>
        </p:blipFill>
        <p:spPr bwMode="auto">
          <a:xfrm>
            <a:off x="7315200" y="3048000"/>
            <a:ext cx="1618307" cy="1600200"/>
          </a:xfrm>
          <a:prstGeom prst="rect">
            <a:avLst/>
          </a:prstGeom>
          <a:ln>
            <a:noFill/>
          </a:ln>
          <a:effectLst>
            <a:outerShdw blurRad="292100" dist="139700" dir="2700000" algn="tl" rotWithShape="0">
              <a:srgbClr val="333333">
                <a:alpha val="65000"/>
              </a:srgbClr>
            </a:outerShdw>
          </a:effectLst>
        </p:spPr>
      </p:pic>
      <p:pic>
        <p:nvPicPr>
          <p:cNvPr id="15" name="Picture 12" descr="C:\Users\marjan\Documents\Lisa\Queen\albums\Queen-A_Kind_Of_Magic-Frontal.jpg"/>
          <p:cNvPicPr>
            <a:picLocks noChangeAspect="1" noChangeArrowheads="1"/>
          </p:cNvPicPr>
          <p:nvPr/>
        </p:nvPicPr>
        <p:blipFill>
          <a:blip r:embed="rId13" cstate="print"/>
          <a:srcRect/>
          <a:stretch>
            <a:fillRect/>
          </a:stretch>
        </p:blipFill>
        <p:spPr bwMode="auto">
          <a:xfrm>
            <a:off x="228600" y="4876800"/>
            <a:ext cx="1622042" cy="1600200"/>
          </a:xfrm>
          <a:prstGeom prst="rect">
            <a:avLst/>
          </a:prstGeom>
          <a:ln>
            <a:noFill/>
          </a:ln>
          <a:effectLst>
            <a:outerShdw blurRad="292100" dist="139700" dir="2700000" algn="tl" rotWithShape="0">
              <a:srgbClr val="333333">
                <a:alpha val="65000"/>
              </a:srgbClr>
            </a:outerShdw>
          </a:effectLst>
        </p:spPr>
      </p:pic>
      <p:pic>
        <p:nvPicPr>
          <p:cNvPr id="16" name="Picture 14" descr="C:\Users\marjan\Documents\Lisa\Queen\albums\Queen-The_Miracle-Frontal.jpg"/>
          <p:cNvPicPr>
            <a:picLocks noChangeAspect="1" noChangeArrowheads="1"/>
          </p:cNvPicPr>
          <p:nvPr/>
        </p:nvPicPr>
        <p:blipFill>
          <a:blip r:embed="rId14"/>
          <a:srcRect/>
          <a:stretch>
            <a:fillRect/>
          </a:stretch>
        </p:blipFill>
        <p:spPr bwMode="auto">
          <a:xfrm>
            <a:off x="1981200" y="4876800"/>
            <a:ext cx="1600200" cy="1600200"/>
          </a:xfrm>
          <a:prstGeom prst="rect">
            <a:avLst/>
          </a:prstGeom>
          <a:ln>
            <a:noFill/>
          </a:ln>
          <a:effectLst>
            <a:outerShdw blurRad="292100" dist="139700" dir="2700000" algn="tl" rotWithShape="0">
              <a:srgbClr val="333333">
                <a:alpha val="65000"/>
              </a:srgbClr>
            </a:outerShdw>
          </a:effectLst>
        </p:spPr>
      </p:pic>
      <p:pic>
        <p:nvPicPr>
          <p:cNvPr id="17" name="Picture 17" descr="C:\Users\marjan\Documents\Lisa\Queen\albums\Queen-Innuendo-Frontal.jpg"/>
          <p:cNvPicPr>
            <a:picLocks noChangeAspect="1" noChangeArrowheads="1"/>
          </p:cNvPicPr>
          <p:nvPr/>
        </p:nvPicPr>
        <p:blipFill>
          <a:blip r:embed="rId15" cstate="print"/>
          <a:srcRect/>
          <a:stretch>
            <a:fillRect/>
          </a:stretch>
        </p:blipFill>
        <p:spPr bwMode="auto">
          <a:xfrm>
            <a:off x="3810000" y="4876800"/>
            <a:ext cx="1600200" cy="1571106"/>
          </a:xfrm>
          <a:prstGeom prst="rect">
            <a:avLst/>
          </a:prstGeom>
          <a:ln>
            <a:noFill/>
          </a:ln>
          <a:effectLst>
            <a:outerShdw blurRad="292100" dist="139700" dir="2700000" algn="tl" rotWithShape="0">
              <a:srgbClr val="333333">
                <a:alpha val="65000"/>
              </a:srgbClr>
            </a:outerShdw>
          </a:effectLst>
        </p:spPr>
      </p:pic>
      <p:pic>
        <p:nvPicPr>
          <p:cNvPr id="18" name="Picture 16" descr="C:\Users\marjan\Documents\Lisa\Queen\albums\Queen%20-%20Made%20in%20heaven-fr.jpg"/>
          <p:cNvPicPr>
            <a:picLocks noChangeAspect="1" noChangeArrowheads="1"/>
          </p:cNvPicPr>
          <p:nvPr/>
        </p:nvPicPr>
        <p:blipFill>
          <a:blip r:embed="rId16"/>
          <a:srcRect/>
          <a:stretch>
            <a:fillRect/>
          </a:stretch>
        </p:blipFill>
        <p:spPr bwMode="auto">
          <a:xfrm>
            <a:off x="5562600" y="4876800"/>
            <a:ext cx="1600200" cy="1600200"/>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7239000" y="4876800"/>
            <a:ext cx="1905000" cy="1615827"/>
          </a:xfrm>
          <a:prstGeom prst="rect">
            <a:avLst/>
          </a:prstGeom>
          <a:noFill/>
        </p:spPr>
        <p:txBody>
          <a:bodyPr wrap="square" rtlCol="0">
            <a:spAutoFit/>
          </a:bodyPr>
          <a:lstStyle/>
          <a:p>
            <a:r>
              <a:rPr lang="en-US" sz="900" b="1" dirty="0" smtClean="0"/>
              <a:t>Top Row</a:t>
            </a:r>
            <a:r>
              <a:rPr lang="en-US" sz="900" dirty="0" smtClean="0"/>
              <a:t>:</a:t>
            </a:r>
            <a:r>
              <a:rPr lang="en-US" sz="900" i="1" dirty="0" smtClean="0"/>
              <a:t> Queen </a:t>
            </a:r>
            <a:r>
              <a:rPr lang="en-US" sz="900" dirty="0" smtClean="0"/>
              <a:t>(1973), </a:t>
            </a:r>
            <a:r>
              <a:rPr lang="en-US" sz="900" i="1" dirty="0" smtClean="0"/>
              <a:t>Queen II </a:t>
            </a:r>
            <a:r>
              <a:rPr lang="en-US" sz="900" dirty="0" smtClean="0"/>
              <a:t>(1974), </a:t>
            </a:r>
            <a:r>
              <a:rPr lang="en-US" sz="900" i="1" dirty="0" smtClean="0"/>
              <a:t>Sheer Heart Attack </a:t>
            </a:r>
            <a:r>
              <a:rPr lang="en-US" sz="900" dirty="0" smtClean="0"/>
              <a:t>(1974), </a:t>
            </a:r>
            <a:r>
              <a:rPr lang="en-US" sz="900" i="1" dirty="0" smtClean="0"/>
              <a:t>A Night at the Opera</a:t>
            </a:r>
            <a:r>
              <a:rPr lang="en-US" sz="900" dirty="0" smtClean="0"/>
              <a:t> (1975), </a:t>
            </a:r>
            <a:r>
              <a:rPr lang="en-US" sz="900" i="1" dirty="0" smtClean="0"/>
              <a:t>A Day at the Races </a:t>
            </a:r>
            <a:r>
              <a:rPr lang="en-US" sz="900" dirty="0" smtClean="0"/>
              <a:t>(1976)</a:t>
            </a:r>
          </a:p>
          <a:p>
            <a:r>
              <a:rPr lang="en-US" sz="900" b="1" dirty="0" smtClean="0"/>
              <a:t>Middle Row</a:t>
            </a:r>
            <a:r>
              <a:rPr lang="en-US" sz="900" dirty="0" smtClean="0"/>
              <a:t>: </a:t>
            </a:r>
            <a:r>
              <a:rPr lang="en-US" sz="900" i="1" dirty="0" smtClean="0"/>
              <a:t>News of the World </a:t>
            </a:r>
            <a:r>
              <a:rPr lang="en-US" sz="900" dirty="0" smtClean="0"/>
              <a:t>(1977), </a:t>
            </a:r>
            <a:r>
              <a:rPr lang="en-US" sz="900" i="1" dirty="0" smtClean="0"/>
              <a:t>Jazz</a:t>
            </a:r>
            <a:r>
              <a:rPr lang="en-US" sz="900" dirty="0" smtClean="0"/>
              <a:t> (1978), </a:t>
            </a:r>
            <a:r>
              <a:rPr lang="en-US" sz="900" i="1" dirty="0" smtClean="0"/>
              <a:t>The Game </a:t>
            </a:r>
            <a:r>
              <a:rPr lang="en-US" sz="900" dirty="0" smtClean="0"/>
              <a:t>(1980), </a:t>
            </a:r>
            <a:r>
              <a:rPr lang="en-US" sz="900" i="1" dirty="0" smtClean="0"/>
              <a:t>Hot Space </a:t>
            </a:r>
            <a:r>
              <a:rPr lang="en-US" sz="900" dirty="0" smtClean="0"/>
              <a:t>(1982), </a:t>
            </a:r>
            <a:r>
              <a:rPr lang="en-US" sz="900" i="1" dirty="0" smtClean="0"/>
              <a:t>The Works </a:t>
            </a:r>
            <a:r>
              <a:rPr lang="en-US" sz="900" dirty="0" smtClean="0"/>
              <a:t>(1983)</a:t>
            </a:r>
          </a:p>
          <a:p>
            <a:r>
              <a:rPr lang="en-US" sz="900" b="1" dirty="0" smtClean="0"/>
              <a:t>Bottom Row</a:t>
            </a:r>
            <a:r>
              <a:rPr lang="en-US" sz="900" dirty="0" smtClean="0"/>
              <a:t>: </a:t>
            </a:r>
            <a:r>
              <a:rPr lang="en-US" sz="900" i="1" dirty="0" smtClean="0"/>
              <a:t>A Kind of Magic </a:t>
            </a:r>
            <a:r>
              <a:rPr lang="en-US" sz="900" dirty="0" smtClean="0"/>
              <a:t>(1986), </a:t>
            </a:r>
            <a:r>
              <a:rPr lang="en-US" sz="900" i="1" dirty="0" smtClean="0"/>
              <a:t>The Miracle </a:t>
            </a:r>
            <a:r>
              <a:rPr lang="en-US" sz="900" dirty="0" smtClean="0"/>
              <a:t>(1989), </a:t>
            </a:r>
            <a:r>
              <a:rPr lang="en-US" sz="900" i="1" dirty="0" smtClean="0"/>
              <a:t>Innuendo</a:t>
            </a:r>
            <a:r>
              <a:rPr lang="en-US" sz="900" dirty="0" smtClean="0"/>
              <a:t> (1991), </a:t>
            </a:r>
            <a:r>
              <a:rPr lang="en-US" sz="900" i="1" dirty="0" smtClean="0"/>
              <a:t>Made in Heaven </a:t>
            </a:r>
            <a:r>
              <a:rPr lang="en-US" sz="900" dirty="0" smtClean="0"/>
              <a:t>(1995)</a:t>
            </a:r>
            <a:endParaRPr lang="en-US" sz="9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tile tx="0" ty="0" sx="100000" sy="100000" flip="xy" algn="tl"/>
        </a:blipFill>
        <a:effectLst/>
      </p:bgPr>
    </p:bg>
    <p:spTree>
      <p:nvGrpSpPr>
        <p:cNvPr id="1" name=""/>
        <p:cNvGrpSpPr/>
        <p:nvPr/>
      </p:nvGrpSpPr>
      <p:grpSpPr>
        <a:xfrm>
          <a:off x="0" y="0"/>
          <a:ext cx="0" cy="0"/>
          <a:chOff x="0" y="0"/>
          <a:chExt cx="0" cy="0"/>
        </a:xfrm>
      </p:grpSpPr>
      <p:pic>
        <p:nvPicPr>
          <p:cNvPr id="3" name="Picture 2" descr="C:\Users\marjan\Documents\Lisa\Queen\albums\1-Queen-Live-At-Wembley-Stadium-Total.jpg"/>
          <p:cNvPicPr>
            <a:picLocks noChangeAspect="1" noChangeArrowheads="1"/>
          </p:cNvPicPr>
          <p:nvPr/>
        </p:nvPicPr>
        <p:blipFill>
          <a:blip r:embed="rId3"/>
          <a:srcRect l="53150"/>
          <a:stretch>
            <a:fillRect/>
          </a:stretch>
        </p:blipFill>
        <p:spPr bwMode="auto">
          <a:xfrm>
            <a:off x="304800" y="228600"/>
            <a:ext cx="1471448" cy="21336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0" y="0"/>
            <a:ext cx="9144000" cy="1143000"/>
          </a:xfrm>
        </p:spPr>
        <p:txBody>
          <a:bodyPr/>
          <a:lstStyle/>
          <a:p>
            <a:r>
              <a:rPr lang="en-US" dirty="0" smtClean="0"/>
              <a:t>DVDs</a:t>
            </a:r>
            <a:endParaRPr lang="en-US" dirty="0"/>
          </a:p>
        </p:txBody>
      </p:sp>
      <p:pic>
        <p:nvPicPr>
          <p:cNvPr id="10" name="Picture 12" descr="C:\Users\marjan\Documents\Lisa\Queen\albums\Queen Rock Montreal &amp; Live Aid.bmp"/>
          <p:cNvPicPr>
            <a:picLocks noChangeAspect="1" noChangeArrowheads="1"/>
          </p:cNvPicPr>
          <p:nvPr/>
        </p:nvPicPr>
        <p:blipFill>
          <a:blip r:embed="rId4"/>
          <a:srcRect l="14800" r="16400"/>
          <a:stretch>
            <a:fillRect/>
          </a:stretch>
        </p:blipFill>
        <p:spPr bwMode="auto">
          <a:xfrm>
            <a:off x="2057400" y="228600"/>
            <a:ext cx="1467917" cy="2133600"/>
          </a:xfrm>
          <a:prstGeom prst="rect">
            <a:avLst/>
          </a:prstGeom>
          <a:ln>
            <a:noFill/>
          </a:ln>
          <a:effectLst>
            <a:outerShdw blurRad="292100" dist="139700" dir="2700000" algn="tl" rotWithShape="0">
              <a:srgbClr val="333333">
                <a:alpha val="65000"/>
              </a:srgbClr>
            </a:outerShdw>
          </a:effectLst>
        </p:spPr>
      </p:pic>
      <p:pic>
        <p:nvPicPr>
          <p:cNvPr id="12" name="Picture 11" descr="C:\Users\marjan\Documents\Lisa\Queen\albums\2r5d9hu.jpg"/>
          <p:cNvPicPr>
            <a:picLocks noChangeAspect="1" noChangeArrowheads="1"/>
          </p:cNvPicPr>
          <p:nvPr/>
        </p:nvPicPr>
        <p:blipFill>
          <a:blip r:embed="rId5"/>
          <a:srcRect l="54413"/>
          <a:stretch>
            <a:fillRect/>
          </a:stretch>
        </p:blipFill>
        <p:spPr bwMode="auto">
          <a:xfrm>
            <a:off x="5562600" y="228600"/>
            <a:ext cx="1455782" cy="2133600"/>
          </a:xfrm>
          <a:prstGeom prst="rect">
            <a:avLst/>
          </a:prstGeom>
          <a:ln>
            <a:noFill/>
          </a:ln>
          <a:effectLst>
            <a:outerShdw blurRad="292100" dist="139700" dir="2700000" algn="tl" rotWithShape="0">
              <a:srgbClr val="333333">
                <a:alpha val="65000"/>
              </a:srgbClr>
            </a:outerShdw>
          </a:effectLst>
        </p:spPr>
      </p:pic>
      <p:pic>
        <p:nvPicPr>
          <p:cNvPr id="11" name="Picture 13" descr="C:\Users\marjan\Documents\Lisa\Queen\albums\queenonfiredvd.jpg"/>
          <p:cNvPicPr>
            <a:picLocks noChangeAspect="1" noChangeArrowheads="1"/>
          </p:cNvPicPr>
          <p:nvPr/>
        </p:nvPicPr>
        <p:blipFill>
          <a:blip r:embed="rId6"/>
          <a:srcRect/>
          <a:stretch>
            <a:fillRect/>
          </a:stretch>
        </p:blipFill>
        <p:spPr bwMode="auto">
          <a:xfrm>
            <a:off x="7315200" y="2514600"/>
            <a:ext cx="1471448" cy="2133600"/>
          </a:xfrm>
          <a:prstGeom prst="rect">
            <a:avLst/>
          </a:prstGeom>
          <a:ln>
            <a:noFill/>
          </a:ln>
          <a:effectLst>
            <a:outerShdw blurRad="292100" dist="139700" dir="2700000" algn="tl" rotWithShape="0">
              <a:srgbClr val="333333">
                <a:alpha val="65000"/>
              </a:srgbClr>
            </a:outerShdw>
          </a:effectLst>
        </p:spPr>
      </p:pic>
      <p:pic>
        <p:nvPicPr>
          <p:cNvPr id="13" name="Picture 10" descr="C:\Users\marjan\Documents\Lisa\Queen\albums\wmgx2q.jpg"/>
          <p:cNvPicPr>
            <a:picLocks noChangeAspect="1" noChangeArrowheads="1"/>
          </p:cNvPicPr>
          <p:nvPr/>
        </p:nvPicPr>
        <p:blipFill>
          <a:blip r:embed="rId7" cstate="print"/>
          <a:srcRect l="52364"/>
          <a:stretch>
            <a:fillRect/>
          </a:stretch>
        </p:blipFill>
        <p:spPr bwMode="auto">
          <a:xfrm>
            <a:off x="7315200" y="228600"/>
            <a:ext cx="1471448" cy="2133600"/>
          </a:xfrm>
          <a:prstGeom prst="rect">
            <a:avLst/>
          </a:prstGeom>
          <a:ln>
            <a:noFill/>
          </a:ln>
          <a:effectLst>
            <a:outerShdw blurRad="292100" dist="139700" dir="2700000" algn="tl" rotWithShape="0">
              <a:srgbClr val="333333">
                <a:alpha val="65000"/>
              </a:srgbClr>
            </a:outerShdw>
          </a:effectLst>
        </p:spPr>
      </p:pic>
      <p:pic>
        <p:nvPicPr>
          <p:cNvPr id="9" name="Picture 7" descr="C:\Users\marjan\Documents\Lisa\Queen\albums\Queen%201974%20DVD.jpg"/>
          <p:cNvPicPr>
            <a:picLocks noChangeAspect="1" noChangeArrowheads="1"/>
          </p:cNvPicPr>
          <p:nvPr/>
        </p:nvPicPr>
        <p:blipFill>
          <a:blip r:embed="rId8" cstate="print"/>
          <a:srcRect l="53427"/>
          <a:stretch>
            <a:fillRect/>
          </a:stretch>
        </p:blipFill>
        <p:spPr bwMode="auto">
          <a:xfrm>
            <a:off x="5562600" y="2514600"/>
            <a:ext cx="1471448" cy="2133600"/>
          </a:xfrm>
          <a:prstGeom prst="rect">
            <a:avLst/>
          </a:prstGeom>
          <a:ln>
            <a:noFill/>
          </a:ln>
          <a:effectLst>
            <a:outerShdw blurRad="292100" dist="139700" dir="2700000" algn="tl" rotWithShape="0">
              <a:srgbClr val="333333">
                <a:alpha val="65000"/>
              </a:srgbClr>
            </a:outerShdw>
          </a:effectLst>
        </p:spPr>
      </p:pic>
      <p:pic>
        <p:nvPicPr>
          <p:cNvPr id="8" name="Picture 8" descr="C:\Users\marjan\Documents\Lisa\Queen\albums\Queen_-_Rock_in_Rio.jpg"/>
          <p:cNvPicPr>
            <a:picLocks noChangeAspect="1" noChangeArrowheads="1"/>
          </p:cNvPicPr>
          <p:nvPr/>
        </p:nvPicPr>
        <p:blipFill>
          <a:blip r:embed="rId9"/>
          <a:srcRect/>
          <a:stretch>
            <a:fillRect/>
          </a:stretch>
        </p:blipFill>
        <p:spPr bwMode="auto">
          <a:xfrm>
            <a:off x="2057400" y="2514600"/>
            <a:ext cx="1471448" cy="2133600"/>
          </a:xfrm>
          <a:prstGeom prst="rect">
            <a:avLst/>
          </a:prstGeom>
          <a:ln>
            <a:noFill/>
          </a:ln>
          <a:effectLst>
            <a:outerShdw blurRad="292100" dist="139700" dir="2700000" algn="tl" rotWithShape="0">
              <a:srgbClr val="333333">
                <a:alpha val="65000"/>
              </a:srgbClr>
            </a:outerShdw>
          </a:effectLst>
        </p:spPr>
      </p:pic>
      <p:pic>
        <p:nvPicPr>
          <p:cNvPr id="7" name="Picture 6" descr="C:\Users\marjan\Documents\Lisa\Queen\albums\freddie-mercury-tribute-concert-queen-dvd-cover-art.jpg"/>
          <p:cNvPicPr>
            <a:picLocks noChangeAspect="1" noChangeArrowheads="1"/>
          </p:cNvPicPr>
          <p:nvPr/>
        </p:nvPicPr>
        <p:blipFill>
          <a:blip r:embed="rId10"/>
          <a:srcRect/>
          <a:stretch>
            <a:fillRect/>
          </a:stretch>
        </p:blipFill>
        <p:spPr bwMode="auto">
          <a:xfrm>
            <a:off x="304800" y="2514600"/>
            <a:ext cx="1447800" cy="2133600"/>
          </a:xfrm>
          <a:prstGeom prst="rect">
            <a:avLst/>
          </a:prstGeom>
          <a:ln>
            <a:noFill/>
          </a:ln>
          <a:effectLst>
            <a:outerShdw blurRad="292100" dist="139700" dir="2700000" algn="tl" rotWithShape="0">
              <a:srgbClr val="333333">
                <a:alpha val="65000"/>
              </a:srgbClr>
            </a:outerShdw>
          </a:effectLst>
        </p:spPr>
      </p:pic>
      <p:pic>
        <p:nvPicPr>
          <p:cNvPr id="6" name="Picture 4" descr="C:\Users\marjan\Documents\Lisa\Queen\albums\4216687.jpg"/>
          <p:cNvPicPr>
            <a:picLocks noChangeAspect="1" noChangeArrowheads="1"/>
          </p:cNvPicPr>
          <p:nvPr/>
        </p:nvPicPr>
        <p:blipFill>
          <a:blip r:embed="rId11"/>
          <a:srcRect r="50976"/>
          <a:stretch>
            <a:fillRect/>
          </a:stretch>
        </p:blipFill>
        <p:spPr bwMode="auto">
          <a:xfrm>
            <a:off x="6400800" y="4724400"/>
            <a:ext cx="1471448" cy="2133600"/>
          </a:xfrm>
          <a:prstGeom prst="rect">
            <a:avLst/>
          </a:prstGeom>
          <a:ln>
            <a:noFill/>
          </a:ln>
          <a:effectLst>
            <a:outerShdw blurRad="292100" dist="139700" dir="2700000" algn="tl" rotWithShape="0">
              <a:srgbClr val="333333">
                <a:alpha val="65000"/>
              </a:srgbClr>
            </a:outerShdw>
          </a:effectLst>
        </p:spPr>
      </p:pic>
      <p:pic>
        <p:nvPicPr>
          <p:cNvPr id="5" name="Picture 3" descr="C:\Users\marjan\Documents\Lisa\Queen\albums\5RIKyOmU4Qe3s1Z.jpg"/>
          <p:cNvPicPr>
            <a:picLocks noChangeAspect="1" noChangeArrowheads="1"/>
          </p:cNvPicPr>
          <p:nvPr/>
        </p:nvPicPr>
        <p:blipFill>
          <a:blip r:embed="rId12"/>
          <a:srcRect/>
          <a:stretch>
            <a:fillRect/>
          </a:stretch>
        </p:blipFill>
        <p:spPr bwMode="auto">
          <a:xfrm>
            <a:off x="1066800" y="4724400"/>
            <a:ext cx="1471448" cy="2133600"/>
          </a:xfrm>
          <a:prstGeom prst="rect">
            <a:avLst/>
          </a:prstGeom>
          <a:ln>
            <a:noFill/>
          </a:ln>
          <a:effectLst>
            <a:outerShdw blurRad="292100" dist="139700" dir="2700000" algn="tl" rotWithShape="0">
              <a:srgbClr val="333333">
                <a:alpha val="65000"/>
              </a:srgbClr>
            </a:outerShdw>
          </a:effectLst>
        </p:spPr>
      </p:pic>
      <p:pic>
        <p:nvPicPr>
          <p:cNvPr id="4" name="Picture 5" descr="C:\Users\marjan\Documents\Lisa\Queen\albums\dY0cPOlKiiUlHdt.jpg"/>
          <p:cNvPicPr>
            <a:picLocks noChangeAspect="1" noChangeArrowheads="1"/>
          </p:cNvPicPr>
          <p:nvPr/>
        </p:nvPicPr>
        <p:blipFill>
          <a:blip r:embed="rId13"/>
          <a:srcRect l="52000"/>
          <a:stretch>
            <a:fillRect/>
          </a:stretch>
        </p:blipFill>
        <p:spPr bwMode="auto">
          <a:xfrm>
            <a:off x="3810000" y="2514600"/>
            <a:ext cx="1471448" cy="2133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ger"/>
          <p:cNvPicPr/>
          <p:nvPr/>
        </p:nvPicPr>
        <p:blipFill>
          <a:blip r:embed="rId2">
            <a:lum bright="-6000" contrast="42000"/>
          </a:blip>
          <a:srcRect r="1822" b="1138"/>
          <a:stretch>
            <a:fillRect/>
          </a:stretch>
        </p:blipFill>
        <p:spPr bwMode="auto">
          <a:xfrm>
            <a:off x="990600" y="914400"/>
            <a:ext cx="1752600" cy="1905000"/>
          </a:xfrm>
          <a:prstGeom prst="rect">
            <a:avLst/>
          </a:prstGeom>
          <a:noFill/>
          <a:ln w="9525">
            <a:noFill/>
            <a:miter lim="800000"/>
            <a:headEnd/>
            <a:tailEnd/>
          </a:ln>
        </p:spPr>
      </p:pic>
      <p:pic>
        <p:nvPicPr>
          <p:cNvPr id="5" name="Picture 4" descr="Roger"/>
          <p:cNvPicPr/>
          <p:nvPr/>
        </p:nvPicPr>
        <p:blipFill>
          <a:blip r:embed="rId3">
            <a:lum contrast="36000"/>
          </a:blip>
          <a:srcRect r="1987" b="1656"/>
          <a:stretch>
            <a:fillRect/>
          </a:stretch>
        </p:blipFill>
        <p:spPr bwMode="auto">
          <a:xfrm>
            <a:off x="2819400" y="914400"/>
            <a:ext cx="1752600" cy="1905000"/>
          </a:xfrm>
          <a:prstGeom prst="rect">
            <a:avLst/>
          </a:prstGeom>
          <a:noFill/>
          <a:ln w="9525">
            <a:noFill/>
            <a:miter lim="800000"/>
            <a:headEnd/>
            <a:tailEnd/>
          </a:ln>
        </p:spPr>
      </p:pic>
      <p:pic>
        <p:nvPicPr>
          <p:cNvPr id="6" name="Picture 5" descr="john"/>
          <p:cNvPicPr/>
          <p:nvPr/>
        </p:nvPicPr>
        <p:blipFill>
          <a:blip r:embed="rId4">
            <a:lum bright="6000" contrast="42000"/>
          </a:blip>
          <a:srcRect/>
          <a:stretch>
            <a:fillRect/>
          </a:stretch>
        </p:blipFill>
        <p:spPr bwMode="auto">
          <a:xfrm>
            <a:off x="4648200" y="914400"/>
            <a:ext cx="1752600" cy="1905000"/>
          </a:xfrm>
          <a:prstGeom prst="rect">
            <a:avLst/>
          </a:prstGeom>
          <a:noFill/>
          <a:ln w="9525">
            <a:noFill/>
            <a:miter lim="800000"/>
            <a:headEnd/>
            <a:tailEnd/>
          </a:ln>
        </p:spPr>
      </p:pic>
      <p:pic>
        <p:nvPicPr>
          <p:cNvPr id="7" name="Picture 6" descr="brian"/>
          <p:cNvPicPr/>
          <p:nvPr/>
        </p:nvPicPr>
        <p:blipFill>
          <a:blip r:embed="rId5">
            <a:lum contrast="36000"/>
          </a:blip>
          <a:srcRect b="2174"/>
          <a:stretch>
            <a:fillRect/>
          </a:stretch>
        </p:blipFill>
        <p:spPr bwMode="auto">
          <a:xfrm>
            <a:off x="6477000" y="914400"/>
            <a:ext cx="1752600" cy="1905000"/>
          </a:xfrm>
          <a:prstGeom prst="rect">
            <a:avLst/>
          </a:prstGeom>
          <a:noFill/>
          <a:ln w="9525">
            <a:noFill/>
            <a:miter lim="800000"/>
            <a:headEnd/>
            <a:tailEnd/>
          </a:ln>
        </p:spPr>
      </p:pic>
      <p:pic>
        <p:nvPicPr>
          <p:cNvPr id="8" name="Picture 7" descr="image118"/>
          <p:cNvPicPr/>
          <p:nvPr/>
        </p:nvPicPr>
        <p:blipFill>
          <a:blip r:embed="rId6"/>
          <a:srcRect/>
          <a:stretch>
            <a:fillRect/>
          </a:stretch>
        </p:blipFill>
        <p:spPr bwMode="auto">
          <a:xfrm>
            <a:off x="990600" y="3962400"/>
            <a:ext cx="1752600" cy="1905000"/>
          </a:xfrm>
          <a:prstGeom prst="rect">
            <a:avLst/>
          </a:prstGeom>
          <a:noFill/>
          <a:ln w="9525">
            <a:noFill/>
            <a:miter lim="800000"/>
            <a:headEnd/>
            <a:tailEnd/>
          </a:ln>
        </p:spPr>
      </p:pic>
      <p:pic>
        <p:nvPicPr>
          <p:cNvPr id="9" name="Picture 8" descr="image120"/>
          <p:cNvPicPr/>
          <p:nvPr/>
        </p:nvPicPr>
        <p:blipFill>
          <a:blip r:embed="rId7"/>
          <a:srcRect/>
          <a:stretch>
            <a:fillRect/>
          </a:stretch>
        </p:blipFill>
        <p:spPr bwMode="auto">
          <a:xfrm>
            <a:off x="2819400" y="3962400"/>
            <a:ext cx="1752600" cy="1905000"/>
          </a:xfrm>
          <a:prstGeom prst="rect">
            <a:avLst/>
          </a:prstGeom>
          <a:noFill/>
          <a:ln w="9525">
            <a:noFill/>
            <a:miter lim="800000"/>
            <a:headEnd/>
            <a:tailEnd/>
          </a:ln>
        </p:spPr>
      </p:pic>
      <p:pic>
        <p:nvPicPr>
          <p:cNvPr id="10" name="Picture 9" descr="image139"/>
          <p:cNvPicPr/>
          <p:nvPr/>
        </p:nvPicPr>
        <p:blipFill>
          <a:blip r:embed="rId8"/>
          <a:srcRect/>
          <a:stretch>
            <a:fillRect/>
          </a:stretch>
        </p:blipFill>
        <p:spPr bwMode="auto">
          <a:xfrm>
            <a:off x="4648200" y="3962400"/>
            <a:ext cx="1752600" cy="1905000"/>
          </a:xfrm>
          <a:prstGeom prst="rect">
            <a:avLst/>
          </a:prstGeom>
          <a:noFill/>
          <a:ln w="9525">
            <a:noFill/>
            <a:miter lim="800000"/>
            <a:headEnd/>
            <a:tailEnd/>
          </a:ln>
        </p:spPr>
      </p:pic>
      <p:pic>
        <p:nvPicPr>
          <p:cNvPr id="11" name="Picture 10" descr="image142"/>
          <p:cNvPicPr/>
          <p:nvPr/>
        </p:nvPicPr>
        <p:blipFill>
          <a:blip r:embed="rId9"/>
          <a:srcRect/>
          <a:stretch>
            <a:fillRect/>
          </a:stretch>
        </p:blipFill>
        <p:spPr bwMode="auto">
          <a:xfrm>
            <a:off x="6477000" y="3962400"/>
            <a:ext cx="1752600" cy="1905000"/>
          </a:xfrm>
          <a:prstGeom prst="rect">
            <a:avLst/>
          </a:prstGeom>
          <a:noFill/>
          <a:ln w="9525">
            <a:noFill/>
            <a:miter lim="800000"/>
            <a:headEnd/>
            <a:tailEnd/>
          </a:ln>
        </p:spPr>
      </p:pic>
      <p:sp>
        <p:nvSpPr>
          <p:cNvPr id="12" name="Rectangle 11"/>
          <p:cNvSpPr/>
          <p:nvPr/>
        </p:nvSpPr>
        <p:spPr>
          <a:xfrm>
            <a:off x="0" y="2895600"/>
            <a:ext cx="91440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alus" pitchFamily="2" charset="-78"/>
                <a:cs typeface="Andalus" pitchFamily="2" charset="-78"/>
              </a:rPr>
              <a:t>The Members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ndalus" pitchFamily="2" charset="-78"/>
              <a:cs typeface="Andalus"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229600" cy="1143000"/>
          </a:xfrm>
        </p:spPr>
        <p:txBody>
          <a:bodyPr/>
          <a:lstStyle/>
          <a:p>
            <a:r>
              <a:rPr lang="en-US" dirty="0" smtClean="0"/>
              <a:t>Freddie Mercury</a:t>
            </a:r>
            <a:endParaRPr lang="en-US" dirty="0"/>
          </a:p>
        </p:txBody>
      </p:sp>
      <p:sp>
        <p:nvSpPr>
          <p:cNvPr id="5" name="Content Placeholder 4"/>
          <p:cNvSpPr>
            <a:spLocks noGrp="1"/>
          </p:cNvSpPr>
          <p:nvPr>
            <p:ph sz="half" idx="1"/>
          </p:nvPr>
        </p:nvSpPr>
        <p:spPr>
          <a:xfrm>
            <a:off x="0" y="990600"/>
            <a:ext cx="4572000" cy="5867400"/>
          </a:xfrm>
        </p:spPr>
        <p:txBody>
          <a:bodyPr>
            <a:normAutofit fontScale="70000" lnSpcReduction="20000"/>
          </a:bodyPr>
          <a:lstStyle/>
          <a:p>
            <a:pPr>
              <a:buNone/>
            </a:pPr>
            <a:r>
              <a:rPr lang="en-US" dirty="0" smtClean="0"/>
              <a:t>Full Name: </a:t>
            </a:r>
            <a:r>
              <a:rPr lang="en-US" dirty="0" err="1" smtClean="0"/>
              <a:t>Farrokh</a:t>
            </a:r>
            <a:r>
              <a:rPr lang="en-US" dirty="0" smtClean="0"/>
              <a:t> </a:t>
            </a:r>
            <a:r>
              <a:rPr lang="en-US" dirty="0" err="1" smtClean="0"/>
              <a:t>Bulsara</a:t>
            </a:r>
            <a:endParaRPr lang="en-US" dirty="0" smtClean="0"/>
          </a:p>
          <a:p>
            <a:pPr>
              <a:buNone/>
            </a:pPr>
            <a:r>
              <a:rPr lang="en-US" dirty="0" smtClean="0"/>
              <a:t>Birthday: September 5</a:t>
            </a:r>
            <a:r>
              <a:rPr lang="en-US" baseline="30000" dirty="0" smtClean="0"/>
              <a:t>th</a:t>
            </a:r>
            <a:r>
              <a:rPr lang="en-US" dirty="0" smtClean="0"/>
              <a:t>, 1946</a:t>
            </a:r>
          </a:p>
          <a:p>
            <a:pPr>
              <a:buNone/>
            </a:pPr>
            <a:r>
              <a:rPr lang="en-US" dirty="0" smtClean="0"/>
              <a:t>Birthplace: Zanzibar</a:t>
            </a:r>
          </a:p>
          <a:p>
            <a:pPr>
              <a:buNone/>
            </a:pPr>
            <a:r>
              <a:rPr lang="en-US" dirty="0" smtClean="0"/>
              <a:t>Siblings: </a:t>
            </a:r>
            <a:r>
              <a:rPr lang="en-US" dirty="0" err="1" smtClean="0"/>
              <a:t>Kashmira</a:t>
            </a:r>
            <a:r>
              <a:rPr lang="en-US" dirty="0" smtClean="0"/>
              <a:t> (younger)</a:t>
            </a:r>
          </a:p>
          <a:p>
            <a:pPr>
              <a:buNone/>
            </a:pPr>
            <a:r>
              <a:rPr lang="en-US" dirty="0" smtClean="0"/>
              <a:t>Degree: Diploma of Art &amp; Design</a:t>
            </a:r>
          </a:p>
          <a:p>
            <a:pPr>
              <a:buNone/>
            </a:pPr>
            <a:r>
              <a:rPr lang="en-US" dirty="0" smtClean="0"/>
              <a:t>Pet Peeve: Slice Bread – DC10’s</a:t>
            </a:r>
          </a:p>
          <a:p>
            <a:pPr>
              <a:buNone/>
            </a:pPr>
            <a:r>
              <a:rPr lang="en-US" dirty="0" smtClean="0"/>
              <a:t>Musicians Most Influenced by: Hendrix, Paganini</a:t>
            </a:r>
          </a:p>
          <a:p>
            <a:pPr>
              <a:buNone/>
            </a:pPr>
            <a:r>
              <a:rPr lang="en-US" dirty="0" smtClean="0"/>
              <a:t>Groups Disliked: AC/DC, The Clash, tedious rock bands</a:t>
            </a:r>
          </a:p>
          <a:p>
            <a:pPr>
              <a:buNone/>
            </a:pPr>
            <a:r>
              <a:rPr lang="en-US" dirty="0" smtClean="0"/>
              <a:t>Greatest Achievement: success</a:t>
            </a:r>
          </a:p>
          <a:p>
            <a:pPr>
              <a:buNone/>
            </a:pPr>
            <a:r>
              <a:rPr lang="en-US" dirty="0" smtClean="0"/>
              <a:t>Instruments Able to Play: piano, acoustic guitar</a:t>
            </a:r>
          </a:p>
        </p:txBody>
      </p:sp>
      <p:sp>
        <p:nvSpPr>
          <p:cNvPr id="6" name="Content Placeholder 5"/>
          <p:cNvSpPr>
            <a:spLocks noGrp="1"/>
          </p:cNvSpPr>
          <p:nvPr>
            <p:ph sz="half" idx="2"/>
          </p:nvPr>
        </p:nvSpPr>
        <p:spPr>
          <a:xfrm>
            <a:off x="4572000" y="990600"/>
            <a:ext cx="4572000" cy="5867400"/>
          </a:xfrm>
        </p:spPr>
        <p:txBody>
          <a:bodyPr>
            <a:normAutofit fontScale="70000" lnSpcReduction="20000"/>
          </a:bodyPr>
          <a:lstStyle/>
          <a:p>
            <a:pPr>
              <a:buNone/>
            </a:pPr>
            <a:r>
              <a:rPr lang="en-US" dirty="0" err="1" smtClean="0"/>
              <a:t>Favourites</a:t>
            </a:r>
            <a:endParaRPr lang="en-US" dirty="0" smtClean="0"/>
          </a:p>
          <a:p>
            <a:pPr>
              <a:buNone/>
            </a:pPr>
            <a:r>
              <a:rPr lang="en-US" dirty="0" smtClean="0"/>
              <a:t>Musician: </a:t>
            </a:r>
            <a:r>
              <a:rPr lang="en-US" dirty="0" err="1" smtClean="0"/>
              <a:t>Jimi</a:t>
            </a:r>
            <a:r>
              <a:rPr lang="en-US" dirty="0" smtClean="0"/>
              <a:t> Hendrix, John Lennon</a:t>
            </a:r>
          </a:p>
          <a:p>
            <a:pPr>
              <a:buNone/>
            </a:pPr>
            <a:r>
              <a:rPr lang="en-US" dirty="0" smtClean="0"/>
              <a:t>Group: Mott the </a:t>
            </a:r>
            <a:r>
              <a:rPr lang="en-US" dirty="0" err="1" smtClean="0"/>
              <a:t>Hoople</a:t>
            </a:r>
            <a:r>
              <a:rPr lang="en-US" dirty="0" smtClean="0"/>
              <a:t>, the Jacksons</a:t>
            </a:r>
          </a:p>
          <a:p>
            <a:pPr>
              <a:buNone/>
            </a:pPr>
            <a:r>
              <a:rPr lang="en-US" dirty="0" smtClean="0"/>
              <a:t>Albums: Up Against the Wall, Imagine</a:t>
            </a:r>
          </a:p>
          <a:p>
            <a:pPr>
              <a:buNone/>
            </a:pPr>
            <a:r>
              <a:rPr lang="en-US" dirty="0" smtClean="0"/>
              <a:t>Book: Peter Rabbit, A View From Abroad</a:t>
            </a:r>
          </a:p>
          <a:p>
            <a:pPr>
              <a:buNone/>
            </a:pPr>
            <a:r>
              <a:rPr lang="en-US" dirty="0" smtClean="0"/>
              <a:t>Writer: Beatrix Potter, Richard </a:t>
            </a:r>
            <a:r>
              <a:rPr lang="en-US" dirty="0" err="1" smtClean="0"/>
              <a:t>Dadd</a:t>
            </a:r>
            <a:endParaRPr lang="en-US" dirty="0" smtClean="0"/>
          </a:p>
          <a:p>
            <a:pPr>
              <a:buNone/>
            </a:pPr>
            <a:r>
              <a:rPr lang="en-US" dirty="0" smtClean="0"/>
              <a:t>Movie: Some Like it Hot, and Mae West movie</a:t>
            </a:r>
          </a:p>
          <a:p>
            <a:pPr>
              <a:buNone/>
            </a:pPr>
            <a:r>
              <a:rPr lang="en-US" dirty="0" smtClean="0"/>
              <a:t>Colour: black</a:t>
            </a:r>
          </a:p>
          <a:p>
            <a:pPr>
              <a:buNone/>
            </a:pPr>
            <a:r>
              <a:rPr lang="en-US" dirty="0" smtClean="0"/>
              <a:t>Actor: Timothy Dalton</a:t>
            </a:r>
          </a:p>
          <a:p>
            <a:pPr>
              <a:buNone/>
            </a:pPr>
            <a:r>
              <a:rPr lang="en-US" dirty="0" smtClean="0"/>
              <a:t>Actress: Marilyn Monroe, Liza </a:t>
            </a:r>
            <a:r>
              <a:rPr lang="en-US" dirty="0" err="1" smtClean="0"/>
              <a:t>Minelli</a:t>
            </a:r>
            <a:endParaRPr lang="en-US" dirty="0" smtClean="0"/>
          </a:p>
          <a:p>
            <a:pPr>
              <a:buNone/>
            </a:pPr>
            <a:r>
              <a:rPr lang="en-US" dirty="0" smtClean="0"/>
              <a:t>Food: Indian Food, Nectar</a:t>
            </a:r>
          </a:p>
          <a:p>
            <a:pPr>
              <a:buNone/>
            </a:pPr>
            <a:r>
              <a:rPr lang="en-US" dirty="0" smtClean="0"/>
              <a:t>Drink: Champagne in a glass slipper</a:t>
            </a:r>
          </a:p>
          <a:p>
            <a:pPr>
              <a:buNone/>
            </a:pPr>
            <a:r>
              <a:rPr lang="en-US" dirty="0" smtClean="0"/>
              <a:t>Instrument: piano, harpsichord</a:t>
            </a:r>
          </a:p>
          <a:p>
            <a:pPr>
              <a:buNone/>
            </a:pPr>
            <a:r>
              <a:rPr lang="en-US" dirty="0" smtClean="0"/>
              <a:t>Queen album: The Game</a:t>
            </a:r>
          </a:p>
          <a:p>
            <a:pPr>
              <a:buNone/>
            </a:pPr>
            <a:r>
              <a:rPr lang="en-US" dirty="0" smtClean="0"/>
              <a:t>Queen song: Somebody to Love</a:t>
            </a:r>
          </a:p>
          <a:p>
            <a:pPr>
              <a:buNone/>
            </a:pPr>
            <a:r>
              <a:rPr lang="en-US" dirty="0" smtClean="0"/>
              <a:t>Country: Japan, England</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Freddie Mercury</a:t>
            </a:r>
            <a:endParaRPr lang="en-US" dirty="0"/>
          </a:p>
        </p:txBody>
      </p:sp>
      <p:sp>
        <p:nvSpPr>
          <p:cNvPr id="3" name="Content Placeholder 2"/>
          <p:cNvSpPr>
            <a:spLocks noGrp="1"/>
          </p:cNvSpPr>
          <p:nvPr>
            <p:ph idx="1"/>
          </p:nvPr>
        </p:nvSpPr>
        <p:spPr>
          <a:xfrm>
            <a:off x="0" y="1371600"/>
            <a:ext cx="9144000" cy="5486400"/>
          </a:xfrm>
        </p:spPr>
        <p:txBody>
          <a:bodyPr>
            <a:normAutofit fontScale="55000" lnSpcReduction="20000"/>
          </a:bodyPr>
          <a:lstStyle/>
          <a:p>
            <a:pPr marL="231775" indent="-231775"/>
            <a:r>
              <a:rPr lang="en-US" dirty="0" smtClean="0"/>
              <a:t>At just one year old, Freddie had his first taste of fame when the local photographer took his picture and displayed it in his shop window - to be awarded first prize in a baby contest. At the age of five he started to attend the Zanzibar Missionary School, which was run by British nuns. </a:t>
            </a:r>
          </a:p>
          <a:p>
            <a:pPr marL="231775" indent="-231775"/>
            <a:r>
              <a:rPr lang="en-US" dirty="0" smtClean="0"/>
              <a:t>When going to </a:t>
            </a:r>
            <a:r>
              <a:rPr lang="en-US" dirty="0" err="1" smtClean="0"/>
              <a:t>Ealing</a:t>
            </a:r>
            <a:r>
              <a:rPr lang="en-US" dirty="0" smtClean="0"/>
              <a:t> College, Freddie was good at impersonations of </a:t>
            </a:r>
            <a:r>
              <a:rPr lang="en-US" dirty="0" err="1" smtClean="0"/>
              <a:t>Jimi</a:t>
            </a:r>
            <a:r>
              <a:rPr lang="en-US" dirty="0" smtClean="0"/>
              <a:t> Hendrix and would mime outrageously to his songs, using a ruler as a guitar.</a:t>
            </a:r>
          </a:p>
          <a:p>
            <a:pPr marL="231775" indent="-231775"/>
            <a:r>
              <a:rPr lang="en-US" dirty="0" smtClean="0"/>
              <a:t>He used to collect stamps, which were bought by some British postage museum for $40,000 or so.</a:t>
            </a:r>
          </a:p>
          <a:p>
            <a:pPr marL="231775" indent="-231775"/>
            <a:r>
              <a:rPr lang="en-US" dirty="0" smtClean="0"/>
              <a:t>Freddie had 30 pet Japanese carp fish worth at the time he bought them 1,000 pounds each. However the poor fancy fish met a tragic end when they died after their pool being cleaned.</a:t>
            </a:r>
          </a:p>
          <a:p>
            <a:pPr marL="231775" indent="-231775"/>
            <a:r>
              <a:rPr lang="en-US" dirty="0" smtClean="0"/>
              <a:t>Freddie had an extravagant taste in art. He once bought a set of hand-painted china for 250,000 pounds and went to Geneva to learn how to make the stuff himself. </a:t>
            </a:r>
          </a:p>
          <a:p>
            <a:pPr marL="231775" indent="-231775"/>
            <a:r>
              <a:rPr lang="en-US" dirty="0" smtClean="0"/>
              <a:t>All of Freddie’s bi and male friends had female nicknames that Freddie named them</a:t>
            </a:r>
          </a:p>
          <a:p>
            <a:pPr marL="231775" indent="-231775"/>
            <a:r>
              <a:rPr lang="en-US" dirty="0" smtClean="0"/>
              <a:t>Freddie was the first ‘gay’ (even though he is bi, which is different) man to attain Rock God status</a:t>
            </a:r>
          </a:p>
          <a:p>
            <a:pPr marL="231775" indent="-231775"/>
            <a:r>
              <a:rPr lang="en-US" dirty="0" smtClean="0"/>
              <a:t>Freddie Mercury's original name was </a:t>
            </a:r>
            <a:r>
              <a:rPr lang="en-US" dirty="0" err="1" smtClean="0"/>
              <a:t>Farrokh</a:t>
            </a:r>
            <a:r>
              <a:rPr lang="en-US" dirty="0" smtClean="0"/>
              <a:t> </a:t>
            </a:r>
            <a:r>
              <a:rPr lang="en-US" dirty="0" err="1" smtClean="0"/>
              <a:t>Bulsara</a:t>
            </a:r>
            <a:r>
              <a:rPr lang="en-US" dirty="0" smtClean="0"/>
              <a:t>, until he wisely decided to change it to something pronounceable by English speaking folks.</a:t>
            </a:r>
          </a:p>
          <a:p>
            <a:pPr marL="231775" indent="-231775"/>
            <a:r>
              <a:rPr lang="en-US" dirty="0" err="1" smtClean="0"/>
              <a:t>Cirolana</a:t>
            </a:r>
            <a:r>
              <a:rPr lang="en-US" dirty="0" smtClean="0"/>
              <a:t> </a:t>
            </a:r>
            <a:r>
              <a:rPr lang="en-US" dirty="0" err="1" smtClean="0"/>
              <a:t>mercuryi</a:t>
            </a:r>
            <a:r>
              <a:rPr lang="en-US" dirty="0" smtClean="0"/>
              <a:t> is a crustacean named after Freddie Mercury. </a:t>
            </a:r>
          </a:p>
          <a:p>
            <a:pPr marL="231775" indent="-231775"/>
            <a:r>
              <a:rPr lang="en-US" dirty="0" smtClean="0"/>
              <a:t>Apparently he was 5’ 9” tall before he died.</a:t>
            </a:r>
          </a:p>
        </p:txBody>
      </p:sp>
      <p:pic>
        <p:nvPicPr>
          <p:cNvPr id="5" name="Picture 4" descr="http://www.pcpki.com/queen/fmakom.gif"/>
          <p:cNvPicPr/>
          <p:nvPr/>
        </p:nvPicPr>
        <p:blipFill>
          <a:blip r:embed="rId3"/>
          <a:srcRect/>
          <a:stretch>
            <a:fillRect/>
          </a:stretch>
        </p:blipFill>
        <p:spPr bwMode="auto">
          <a:xfrm>
            <a:off x="0" y="0"/>
            <a:ext cx="8382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Random Freddie Quotes</a:t>
            </a:r>
            <a:endParaRPr lang="en-US" dirty="0"/>
          </a:p>
        </p:txBody>
      </p:sp>
      <p:sp>
        <p:nvSpPr>
          <p:cNvPr id="3" name="Content Placeholder 2"/>
          <p:cNvSpPr>
            <a:spLocks noGrp="1"/>
          </p:cNvSpPr>
          <p:nvPr>
            <p:ph idx="1"/>
          </p:nvPr>
        </p:nvSpPr>
        <p:spPr>
          <a:xfrm>
            <a:off x="0" y="1143000"/>
            <a:ext cx="9144000" cy="5715000"/>
          </a:xfrm>
        </p:spPr>
        <p:txBody>
          <a:bodyPr>
            <a:normAutofit fontScale="47500" lnSpcReduction="20000"/>
          </a:bodyPr>
          <a:lstStyle/>
          <a:p>
            <a:r>
              <a:rPr lang="en-US" dirty="0" smtClean="0"/>
              <a:t>“I won’t be a rockstar, I’ll be a legend.”</a:t>
            </a:r>
          </a:p>
          <a:p>
            <a:r>
              <a:rPr lang="en-US" dirty="0" smtClean="0"/>
              <a:t>“I always knew I was a star. And now the rest of the world seems to be agreeing with me.”</a:t>
            </a:r>
          </a:p>
          <a:p>
            <a:r>
              <a:rPr lang="en-US" dirty="0" smtClean="0"/>
              <a:t>“Money may not buy happiness, but it can damn well give it!”</a:t>
            </a:r>
          </a:p>
          <a:p>
            <a:r>
              <a:rPr lang="en-US" dirty="0" smtClean="0"/>
              <a:t>“Women are like modern paintings. You can’t enjoy them if you try to understand them.”</a:t>
            </a:r>
          </a:p>
          <a:p>
            <a:r>
              <a:rPr lang="en-US" dirty="0" smtClean="0"/>
              <a:t>“The most important thing is to live a fabulous life. As long as it’s fabulous I don’t care how long it is.”</a:t>
            </a:r>
          </a:p>
          <a:p>
            <a:r>
              <a:rPr lang="en-US" dirty="0" smtClean="0"/>
              <a:t>“I keep wanting to leave but they won’t let me!”</a:t>
            </a:r>
          </a:p>
          <a:p>
            <a:r>
              <a:rPr lang="en-US" dirty="0" smtClean="0"/>
              <a:t>“Money may not buy happiness, but it can damn well give it!”</a:t>
            </a:r>
          </a:p>
          <a:p>
            <a:r>
              <a:rPr lang="en-US" dirty="0" smtClean="0"/>
              <a:t>“It smells like shit in here!”</a:t>
            </a:r>
          </a:p>
          <a:p>
            <a:r>
              <a:rPr lang="en-US" dirty="0" smtClean="0"/>
              <a:t>“We’re not just an average, normal rock group really, we’re just very weird. We do things that people least expect, not just for the sake of doing them but because it is just the phase we are going through”</a:t>
            </a:r>
          </a:p>
          <a:p>
            <a:r>
              <a:rPr lang="en-US" dirty="0" smtClean="0"/>
              <a:t>“The concept of Queen is to be regal and majestic. Glamour is part of us, and we want to be dandy and it was the dandy thing we were into: dressing up, fooling around. Even in those days we knew we’d make it” (‘74)</a:t>
            </a:r>
          </a:p>
          <a:p>
            <a:r>
              <a:rPr lang="en-US" dirty="0" smtClean="0"/>
              <a:t>“Go pretty boy go!”</a:t>
            </a:r>
          </a:p>
          <a:p>
            <a:r>
              <a:rPr lang="en-US" dirty="0" smtClean="0"/>
              <a:t>“I’m a man of extremes” (’74)</a:t>
            </a:r>
          </a:p>
          <a:p>
            <a:r>
              <a:rPr lang="en-US" dirty="0" smtClean="0"/>
              <a:t>“We know we’re good, we know what we want, and it’s no good anyone trying to talk us out of it” (‘74)</a:t>
            </a:r>
          </a:p>
          <a:p>
            <a:r>
              <a:rPr lang="en-US" dirty="0" smtClean="0"/>
              <a:t>“If people as me if I’m gay, I tell them it’s up to them to find out”</a:t>
            </a:r>
          </a:p>
          <a:p>
            <a:r>
              <a:rPr lang="en-US" dirty="0" smtClean="0"/>
              <a:t>“People are very apprehensive when they meet me. They think I’m going to eat them” (‘77)</a:t>
            </a:r>
          </a:p>
          <a:p>
            <a:r>
              <a:rPr lang="en-US" dirty="0" smtClean="0"/>
              <a:t>“When we started off, rock bands were all wearing jeans– and suddenly here’s Freddie Mercury in a </a:t>
            </a:r>
            <a:r>
              <a:rPr lang="en-US" dirty="0" err="1" smtClean="0"/>
              <a:t>Zandra</a:t>
            </a:r>
            <a:r>
              <a:rPr lang="en-US" dirty="0" smtClean="0"/>
              <a:t> Rhodes frock with make-up and black nail varnish. It was outrageous!” (’71)</a:t>
            </a:r>
          </a:p>
          <a:p>
            <a:r>
              <a:rPr lang="en-US" dirty="0" smtClean="0"/>
              <a:t>“It couldn’t have been King, it doesn’t have the same ring or aura as Queen”</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635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229600" cy="1143000"/>
          </a:xfrm>
        </p:spPr>
        <p:txBody>
          <a:bodyPr/>
          <a:lstStyle/>
          <a:p>
            <a:r>
              <a:rPr lang="en-US" dirty="0" smtClean="0"/>
              <a:t>Brian May</a:t>
            </a:r>
            <a:endParaRPr lang="en-US" dirty="0"/>
          </a:p>
        </p:txBody>
      </p:sp>
      <p:sp>
        <p:nvSpPr>
          <p:cNvPr id="5" name="Content Placeholder 4"/>
          <p:cNvSpPr>
            <a:spLocks noGrp="1"/>
          </p:cNvSpPr>
          <p:nvPr>
            <p:ph sz="half" idx="1"/>
          </p:nvPr>
        </p:nvSpPr>
        <p:spPr>
          <a:xfrm>
            <a:off x="0" y="1066800"/>
            <a:ext cx="4648200" cy="5791200"/>
          </a:xfrm>
        </p:spPr>
        <p:txBody>
          <a:bodyPr>
            <a:normAutofit fontScale="77500" lnSpcReduction="20000"/>
          </a:bodyPr>
          <a:lstStyle/>
          <a:p>
            <a:pPr>
              <a:buNone/>
            </a:pPr>
            <a:r>
              <a:rPr lang="en-US" dirty="0" smtClean="0"/>
              <a:t>Full Name: Brian Harold May</a:t>
            </a:r>
          </a:p>
          <a:p>
            <a:pPr>
              <a:buNone/>
            </a:pPr>
            <a:r>
              <a:rPr lang="en-US" dirty="0" smtClean="0"/>
              <a:t>Birthday: July 19</a:t>
            </a:r>
            <a:r>
              <a:rPr lang="en-US" baseline="30000" dirty="0" smtClean="0"/>
              <a:t>th</a:t>
            </a:r>
            <a:r>
              <a:rPr lang="en-US" dirty="0" smtClean="0"/>
              <a:t>, 1947</a:t>
            </a:r>
          </a:p>
          <a:p>
            <a:pPr>
              <a:buNone/>
            </a:pPr>
            <a:r>
              <a:rPr lang="en-US" dirty="0" smtClean="0"/>
              <a:t>Birthplace:  Hampton, Middlesex</a:t>
            </a:r>
          </a:p>
          <a:p>
            <a:pPr>
              <a:buNone/>
            </a:pPr>
            <a:r>
              <a:rPr lang="en-US" dirty="0" smtClean="0"/>
              <a:t>Degree: physics, astronomy</a:t>
            </a:r>
          </a:p>
          <a:p>
            <a:pPr>
              <a:buNone/>
            </a:pPr>
            <a:r>
              <a:rPr lang="en-US" dirty="0" smtClean="0"/>
              <a:t>Pet Peeve: public life intruding on private life</a:t>
            </a:r>
          </a:p>
          <a:p>
            <a:pPr>
              <a:buNone/>
            </a:pPr>
            <a:r>
              <a:rPr lang="en-US" dirty="0" smtClean="0"/>
              <a:t>Children: Jimmy, Louisa, Emily Ruth</a:t>
            </a:r>
          </a:p>
          <a:p>
            <a:pPr>
              <a:buNone/>
            </a:pPr>
            <a:r>
              <a:rPr lang="en-US" dirty="0" smtClean="0"/>
              <a:t>Musicians Most Influenced by: Who, Hendrix, Cream, Beatles</a:t>
            </a:r>
          </a:p>
          <a:p>
            <a:pPr>
              <a:buNone/>
            </a:pPr>
            <a:r>
              <a:rPr lang="en-US" dirty="0" smtClean="0"/>
              <a:t>Groups Liked: Led Zeppelin, The Who, Van Halen, Kansas, Pink Floyd</a:t>
            </a:r>
          </a:p>
          <a:p>
            <a:pPr>
              <a:buNone/>
            </a:pPr>
            <a:r>
              <a:rPr lang="en-US" dirty="0" smtClean="0"/>
              <a:t>Groups Disliked: Omen, Carpenters</a:t>
            </a:r>
          </a:p>
          <a:p>
            <a:pPr>
              <a:buNone/>
            </a:pPr>
            <a:r>
              <a:rPr lang="en-US" dirty="0" smtClean="0"/>
              <a:t>Greatest Achievement: ?</a:t>
            </a:r>
          </a:p>
          <a:p>
            <a:pPr>
              <a:buNone/>
            </a:pPr>
            <a:r>
              <a:rPr lang="en-US" dirty="0" smtClean="0"/>
              <a:t>Instruments Able to Play: piano, ukulele, acoustic guitar, electric guitar</a:t>
            </a:r>
          </a:p>
        </p:txBody>
      </p:sp>
      <p:sp>
        <p:nvSpPr>
          <p:cNvPr id="6" name="Content Placeholder 5"/>
          <p:cNvSpPr>
            <a:spLocks noGrp="1"/>
          </p:cNvSpPr>
          <p:nvPr>
            <p:ph sz="half" idx="2"/>
          </p:nvPr>
        </p:nvSpPr>
        <p:spPr>
          <a:xfrm>
            <a:off x="4572000" y="990600"/>
            <a:ext cx="4572000" cy="5867400"/>
          </a:xfrm>
        </p:spPr>
        <p:txBody>
          <a:bodyPr>
            <a:normAutofit fontScale="77500" lnSpcReduction="20000"/>
          </a:bodyPr>
          <a:lstStyle/>
          <a:p>
            <a:pPr>
              <a:buNone/>
            </a:pPr>
            <a:r>
              <a:rPr lang="en-US" dirty="0" err="1" smtClean="0"/>
              <a:t>Favourites</a:t>
            </a:r>
            <a:endParaRPr lang="en-US" dirty="0" smtClean="0"/>
          </a:p>
          <a:p>
            <a:pPr>
              <a:buNone/>
            </a:pPr>
            <a:r>
              <a:rPr lang="en-US" dirty="0" smtClean="0"/>
              <a:t>Musician: John Lennon, </a:t>
            </a:r>
            <a:r>
              <a:rPr lang="en-US" dirty="0" err="1" smtClean="0"/>
              <a:t>Jimi</a:t>
            </a:r>
            <a:r>
              <a:rPr lang="en-US" dirty="0" smtClean="0"/>
              <a:t> Hendrix</a:t>
            </a:r>
          </a:p>
          <a:p>
            <a:pPr>
              <a:buNone/>
            </a:pPr>
            <a:r>
              <a:rPr lang="en-US" dirty="0" smtClean="0"/>
              <a:t>Group: The Beatles</a:t>
            </a:r>
          </a:p>
          <a:p>
            <a:pPr>
              <a:buNone/>
            </a:pPr>
            <a:r>
              <a:rPr lang="en-US" dirty="0" smtClean="0"/>
              <a:t>Albums: Sergeant Pepper, Abbey Road, Band of Gypsies</a:t>
            </a:r>
          </a:p>
          <a:p>
            <a:pPr>
              <a:buNone/>
            </a:pPr>
            <a:r>
              <a:rPr lang="en-US" dirty="0" smtClean="0"/>
              <a:t>Book: Glass Bead Game, Out of the Silent Planet, Steppenwolf</a:t>
            </a:r>
          </a:p>
          <a:p>
            <a:pPr>
              <a:buNone/>
            </a:pPr>
            <a:r>
              <a:rPr lang="en-US" dirty="0" smtClean="0"/>
              <a:t>Writer: Herman </a:t>
            </a:r>
            <a:r>
              <a:rPr lang="en-US" dirty="0" err="1" smtClean="0"/>
              <a:t>Hesse</a:t>
            </a:r>
            <a:r>
              <a:rPr lang="en-US" dirty="0" smtClean="0"/>
              <a:t>, C.S. Lewis</a:t>
            </a:r>
          </a:p>
          <a:p>
            <a:pPr>
              <a:buNone/>
            </a:pPr>
            <a:r>
              <a:rPr lang="en-US" dirty="0" smtClean="0"/>
              <a:t>Movie: Wizard of Oz, Snow White,  Clockwork Orange, Women in Love, FURIA</a:t>
            </a:r>
          </a:p>
          <a:p>
            <a:pPr>
              <a:buNone/>
            </a:pPr>
            <a:r>
              <a:rPr lang="en-US" dirty="0" smtClean="0"/>
              <a:t>Colour: black</a:t>
            </a:r>
          </a:p>
          <a:p>
            <a:pPr>
              <a:buNone/>
            </a:pPr>
            <a:r>
              <a:rPr lang="en-US" dirty="0" smtClean="0"/>
              <a:t>Actor: Clint Eastwood, James Mason</a:t>
            </a:r>
          </a:p>
          <a:p>
            <a:pPr>
              <a:buNone/>
            </a:pPr>
            <a:r>
              <a:rPr lang="en-US" dirty="0" smtClean="0"/>
              <a:t>Actress: Natalie Wood, Goldie Hawn</a:t>
            </a:r>
          </a:p>
          <a:p>
            <a:pPr>
              <a:buNone/>
            </a:pPr>
            <a:r>
              <a:rPr lang="en-US" dirty="0" smtClean="0"/>
              <a:t>Food: Japanese food, Vegetarian, </a:t>
            </a:r>
          </a:p>
          <a:p>
            <a:pPr>
              <a:buNone/>
            </a:pPr>
            <a:r>
              <a:rPr lang="en-US" dirty="0" smtClean="0"/>
              <a:t>Drink: Guinness, grapefruit juice</a:t>
            </a:r>
          </a:p>
          <a:p>
            <a:pPr>
              <a:buNone/>
            </a:pPr>
            <a:r>
              <a:rPr lang="en-US" dirty="0" smtClean="0"/>
              <a:t>Instrument: guitar</a:t>
            </a:r>
          </a:p>
          <a:p>
            <a:pPr>
              <a:buNone/>
            </a:pPr>
            <a:r>
              <a:rPr lang="en-US" dirty="0" smtClean="0"/>
              <a:t>Queen album: Queen II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201972"/>
          </a:xfrm>
          <a:prstGeom prst="rect">
            <a:avLst/>
          </a:prstGeom>
          <a:noFill/>
        </p:spPr>
        <p:txBody>
          <a:bodyPr wrap="square" rtlCol="0">
            <a:spAutoFit/>
          </a:bodyPr>
          <a:lstStyle/>
          <a:p>
            <a:pPr algn="just"/>
            <a:r>
              <a:rPr lang="en-CA" sz="1400" dirty="0" smtClean="0"/>
              <a:t>	Queen was formed in 1970 by Brian May, Roger (Meddows) Taylor and </a:t>
            </a:r>
            <a:r>
              <a:rPr lang="en-CA" sz="1400" dirty="0" err="1" smtClean="0"/>
              <a:t>Farrokh</a:t>
            </a:r>
            <a:r>
              <a:rPr lang="en-CA" sz="1400" dirty="0" smtClean="0"/>
              <a:t> “Freddie” </a:t>
            </a:r>
            <a:r>
              <a:rPr lang="en-CA" sz="1400" dirty="0" err="1" smtClean="0"/>
              <a:t>Bulsara</a:t>
            </a:r>
            <a:r>
              <a:rPr lang="en-CA" sz="1400" dirty="0" smtClean="0"/>
              <a:t>, who later changed his name to ‘Freddie Mercury’, who he is known as today. It wasn’t until 1971, after many other bassists that the last Queen member, John “</a:t>
            </a:r>
            <a:r>
              <a:rPr lang="en-CA" sz="1400" dirty="0" err="1" smtClean="0"/>
              <a:t>Deaky</a:t>
            </a:r>
            <a:r>
              <a:rPr lang="en-CA" sz="1400" dirty="0" smtClean="0"/>
              <a:t>” Deacon, joined.</a:t>
            </a:r>
            <a:endParaRPr lang="en-US" sz="1400" dirty="0" smtClean="0"/>
          </a:p>
          <a:p>
            <a:pPr algn="just"/>
            <a:r>
              <a:rPr lang="en-CA" sz="1400" dirty="0" smtClean="0"/>
              <a:t>	It was a bit of a slow start for Queen. In 1973 they released their first album, a self-titled one, but it received little attention and had poor sales, though it did get good feedback from critics. Their first single ‘Keep Yourself Alive’, written by May, also sold poorly. </a:t>
            </a:r>
            <a:r>
              <a:rPr lang="en-CA" sz="1400" i="1" dirty="0" smtClean="0"/>
              <a:t>Queen</a:t>
            </a:r>
            <a:r>
              <a:rPr lang="en-CA" sz="1400" dirty="0" smtClean="0"/>
              <a:t> became known as “one of the most underrated rock debuts of all time.”</a:t>
            </a:r>
            <a:endParaRPr lang="en-US" sz="1400" dirty="0" smtClean="0"/>
          </a:p>
          <a:p>
            <a:pPr algn="just"/>
            <a:r>
              <a:rPr lang="en-CA" sz="1400" dirty="0" smtClean="0"/>
              <a:t>	Things began to get better for the group after they released their second album </a:t>
            </a:r>
            <a:r>
              <a:rPr lang="en-CA" sz="1400" i="1" dirty="0" smtClean="0"/>
              <a:t>Queen II</a:t>
            </a:r>
            <a:r>
              <a:rPr lang="en-CA" sz="1400" dirty="0" smtClean="0"/>
              <a:t> in 1974. Their second single ‘Seven Seas of Rhye, written by Mercury, became their first hit reaching 10 in the UK. During this time they did their first tour as support to Mott the </a:t>
            </a:r>
            <a:r>
              <a:rPr lang="en-CA" sz="1400" dirty="0" err="1" smtClean="0"/>
              <a:t>Hoople</a:t>
            </a:r>
            <a:r>
              <a:rPr lang="en-CA" sz="1400" dirty="0" smtClean="0"/>
              <a:t>, and they began to get noticed. But record sales were still low.</a:t>
            </a:r>
            <a:endParaRPr lang="en-US" sz="1400" dirty="0" smtClean="0"/>
          </a:p>
          <a:p>
            <a:pPr algn="just"/>
            <a:r>
              <a:rPr lang="en-CA" sz="1400" dirty="0" smtClean="0"/>
              <a:t>	Later that same year their third album </a:t>
            </a:r>
            <a:r>
              <a:rPr lang="en-CA" sz="1400" i="1" dirty="0" smtClean="0"/>
              <a:t>Sheer Heart Attack</a:t>
            </a:r>
            <a:r>
              <a:rPr lang="en-CA" sz="1400" dirty="0" smtClean="0"/>
              <a:t> was released, though May was mostly absent when it was started because he was suffering from Hepatitis. It did much better than the first two albums, reaching number 2 in the UK, sold well through Europe, and went gold in the US. It gave the band their first taste of success. It was a unique album, as were all of Queen’s albums, experimenting with many different genres. Queen became known for this, having all four of the members contributing at least one song per album (except for the first 2, where Deacon didn’t contribute).</a:t>
            </a:r>
            <a:endParaRPr lang="en-US" sz="1400" dirty="0" smtClean="0"/>
          </a:p>
          <a:p>
            <a:pPr algn="just"/>
            <a:r>
              <a:rPr lang="en-CA" sz="1400" dirty="0" smtClean="0"/>
              <a:t>	After they completed their Japan tour in 1975, they began working on their next album, </a:t>
            </a:r>
            <a:r>
              <a:rPr lang="en-CA" sz="1400" i="1" dirty="0" smtClean="0"/>
              <a:t>A Night at the Opera</a:t>
            </a:r>
            <a:r>
              <a:rPr lang="en-CA" sz="1400" dirty="0" smtClean="0"/>
              <a:t>. At the time, it was the most expensive album ever created. Once again, this album explored the different music styles of Queen. The album was very successful. The single that everyone will of heard at least once, “Bohemian Rhapsody”, written by Freddie Mercury, was a huge hit and may very well be the best song ever, as it has been voted that many times. For this song, Queen decided to make their first “true” music video for it. “Bohemian Rhapsody” was the first music video to be offered for free to any station, network, or program that would air it. The second single from the album, “You’re My Best Friend”, written by John Deacon, was also successful.</a:t>
            </a:r>
            <a:endParaRPr lang="en-US" sz="1400" dirty="0" smtClean="0"/>
          </a:p>
          <a:p>
            <a:pPr algn="just"/>
            <a:r>
              <a:rPr lang="en-CA" sz="1400" dirty="0" smtClean="0"/>
              <a:t>	By 1976, Queen was back in the studio recording </a:t>
            </a:r>
            <a:r>
              <a:rPr lang="en-CA" sz="1400" i="1" dirty="0" smtClean="0"/>
              <a:t>A Day at the Races </a:t>
            </a:r>
            <a:r>
              <a:rPr lang="en-CA" sz="1400" dirty="0" smtClean="0"/>
              <a:t>which is often mistaken for </a:t>
            </a:r>
            <a:r>
              <a:rPr lang="en-CA" sz="1400" i="1" dirty="0" smtClean="0"/>
              <a:t>A Night at the Opera</a:t>
            </a:r>
            <a:r>
              <a:rPr lang="en-CA" sz="1400" dirty="0" smtClean="0"/>
              <a:t>, as their covers are similar and they are both named after Marx Brothers’ movies. The album was successful, as were the two main singles released from is: “Somebody to Love”, written by Mercury, and “Tie Your Mother Down”, written by May. </a:t>
            </a:r>
          </a:p>
          <a:p>
            <a:pPr algn="just"/>
            <a:r>
              <a:rPr lang="en-CA" sz="1400" dirty="0" smtClean="0"/>
              <a:t>	In the year of 1977, Queen released </a:t>
            </a:r>
            <a:r>
              <a:rPr lang="en-CA" sz="1400" i="1" dirty="0" smtClean="0"/>
              <a:t>News of the World</a:t>
            </a:r>
            <a:r>
              <a:rPr lang="en-CA" sz="1400" dirty="0" smtClean="0"/>
              <a:t>. In it, it had some very good songs, the most recognizable being “We Will Rock You” (May) and “We Are the Champions” (Mercury), which from then on were played at nearly every live show. The two singles also became international sports anthems, and are heard nearly anywhere. Also during this year, Roger began working on some solo work. </a:t>
            </a:r>
          </a:p>
          <a:p>
            <a:pPr algn="just"/>
            <a:r>
              <a:rPr lang="en-CA" sz="1400" dirty="0" smtClean="0"/>
              <a:t>	A year later they released their seventh album, titled </a:t>
            </a:r>
            <a:r>
              <a:rPr lang="en-CA" sz="1400" i="1" dirty="0" smtClean="0"/>
              <a:t>Jazz</a:t>
            </a:r>
            <a:r>
              <a:rPr lang="en-CA" sz="1400" dirty="0" smtClean="0"/>
              <a:t>. The album included the hits “Bicycle Race” (Mercury) and “Fat Bottomed Girls” (May). The album was not a jazzy album, so don’t be mistaken by the name. In 1979 they released their first live albums, </a:t>
            </a:r>
            <a:r>
              <a:rPr lang="en-CA" sz="1400" i="1" dirty="0" smtClean="0"/>
              <a:t>Live Killers</a:t>
            </a:r>
            <a:r>
              <a:rPr lang="en-CA" sz="1400" dirty="0" smtClean="0"/>
              <a:t>.</a:t>
            </a:r>
            <a:endParaRPr lang="en-US" sz="1400" dirty="0" smtClean="0"/>
          </a:p>
          <a:p>
            <a:pPr algn="just"/>
            <a:endParaRPr lang="en-US" sz="1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635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Brian May</a:t>
            </a:r>
            <a:endParaRPr lang="en-US" dirty="0"/>
          </a:p>
        </p:txBody>
      </p:sp>
      <p:sp>
        <p:nvSpPr>
          <p:cNvPr id="3" name="Content Placeholder 2"/>
          <p:cNvSpPr>
            <a:spLocks noGrp="1"/>
          </p:cNvSpPr>
          <p:nvPr>
            <p:ph idx="1"/>
          </p:nvPr>
        </p:nvSpPr>
        <p:spPr>
          <a:xfrm>
            <a:off x="0" y="1219200"/>
            <a:ext cx="9144000" cy="5638800"/>
          </a:xfrm>
        </p:spPr>
        <p:txBody>
          <a:bodyPr>
            <a:normAutofit fontScale="62500" lnSpcReduction="20000"/>
          </a:bodyPr>
          <a:lstStyle/>
          <a:p>
            <a:pPr marL="231775" indent="-231775"/>
            <a:r>
              <a:rPr lang="en-US" dirty="0" smtClean="0"/>
              <a:t>At the age of 5, Brian’s parents enrolled him in piano lessons. Brian hated those lessons as he had to practice every Saturday.</a:t>
            </a:r>
          </a:p>
          <a:p>
            <a:pPr marL="231775" indent="-231775"/>
            <a:r>
              <a:rPr lang="en-US" dirty="0" smtClean="0"/>
              <a:t>When Brian was 6, he began to take an interest in photography &amp; astronomy. He was given a camera of his own, and he constructed a small telescope. To this day both astronomy &amp; photography play an important role in his life, since he’s an astrophysicist and a collector of early stereographs.</a:t>
            </a:r>
          </a:p>
          <a:p>
            <a:pPr marL="231775" indent="-231775"/>
            <a:r>
              <a:rPr lang="en-US" dirty="0" smtClean="0"/>
              <a:t>Brian is so overprotective of his Red Special that when he was travelling by plane once he bought a seat for specifically for it, since he couldn’t think of it being carelessly tossed into the luggage carrier thing like a worthless piece of junk, and it couldn’t fit into the overhead compartment.</a:t>
            </a:r>
          </a:p>
          <a:p>
            <a:pPr marL="231775" indent="-231775"/>
            <a:r>
              <a:rPr lang="en-US" dirty="0" smtClean="0"/>
              <a:t>Brian was seriously ill in 1974, when he collapsed with Hepatitis in the middle of their US tour, which had to be cancelled. Recovering from the illness, Brian recorded his bits on Sheer Heart Attack in-between rushes to the bathroom</a:t>
            </a:r>
          </a:p>
          <a:p>
            <a:pPr marL="231775" indent="-231775"/>
            <a:r>
              <a:rPr lang="en-US" dirty="0" smtClean="0"/>
              <a:t>Brian didn't officially graduate college until May 14th 2008 (he was 60)</a:t>
            </a:r>
          </a:p>
          <a:p>
            <a:pPr marL="231775" indent="-231775"/>
            <a:r>
              <a:rPr lang="en-US" dirty="0" smtClean="0"/>
              <a:t>He was, at one point, very depressed, and even thought seriously about driving off a bridge to end his problems.</a:t>
            </a:r>
          </a:p>
          <a:p>
            <a:pPr marL="231775" indent="-231775"/>
            <a:r>
              <a:rPr lang="en-US" dirty="0" smtClean="0"/>
              <a:t>He broke his arm skateboarding in the US in 1989.</a:t>
            </a:r>
          </a:p>
          <a:p>
            <a:pPr marL="231775" indent="-231775"/>
            <a:r>
              <a:rPr lang="en-US" dirty="0" smtClean="0"/>
              <a:t>Apparently he is 6’ 1.5” tall</a:t>
            </a:r>
          </a:p>
          <a:p>
            <a:endParaRPr lang="en-US" dirty="0" smtClean="0"/>
          </a:p>
          <a:p>
            <a:endParaRPr lang="en-US" dirty="0" smtClean="0"/>
          </a:p>
          <a:p>
            <a:endParaRPr lang="en-US" dirty="0"/>
          </a:p>
        </p:txBody>
      </p:sp>
      <p:pic>
        <p:nvPicPr>
          <p:cNvPr id="4" name="Picture 3" descr="http://www.pcpki.com/queen/bmakom.gif"/>
          <p:cNvPicPr/>
          <p:nvPr/>
        </p:nvPicPr>
        <p:blipFill>
          <a:blip r:embed="rId3"/>
          <a:srcRect/>
          <a:stretch>
            <a:fillRect/>
          </a:stretch>
        </p:blipFill>
        <p:spPr bwMode="auto">
          <a:xfrm>
            <a:off x="0" y="0"/>
            <a:ext cx="7620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635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random Brian Quotes</a:t>
            </a:r>
            <a:endParaRPr lang="en-US" dirty="0"/>
          </a:p>
        </p:txBody>
      </p:sp>
      <p:sp>
        <p:nvSpPr>
          <p:cNvPr id="3" name="Content Placeholder 2"/>
          <p:cNvSpPr>
            <a:spLocks noGrp="1"/>
          </p:cNvSpPr>
          <p:nvPr>
            <p:ph idx="1"/>
          </p:nvPr>
        </p:nvSpPr>
        <p:spPr>
          <a:xfrm>
            <a:off x="0" y="1143000"/>
            <a:ext cx="9144000" cy="5715000"/>
          </a:xfrm>
        </p:spPr>
        <p:txBody>
          <a:bodyPr>
            <a:normAutofit fontScale="70000" lnSpcReduction="20000"/>
          </a:bodyPr>
          <a:lstStyle/>
          <a:p>
            <a:r>
              <a:rPr lang="en-US" dirty="0" smtClean="0"/>
              <a:t>"I'm into paradoxes. I wanted to make an album about them, but the group told me I was a pretentious fart. They were right."</a:t>
            </a:r>
          </a:p>
          <a:p>
            <a:r>
              <a:rPr lang="en-US" dirty="0" smtClean="0"/>
              <a:t>“Lovely! Lovely lights! We love our lights!”</a:t>
            </a:r>
          </a:p>
          <a:p>
            <a:r>
              <a:rPr lang="en-US" dirty="0" smtClean="0"/>
              <a:t>“Oh Freddie-</a:t>
            </a:r>
            <a:r>
              <a:rPr lang="en-US" dirty="0" err="1" smtClean="0"/>
              <a:t>poos</a:t>
            </a:r>
            <a:r>
              <a:rPr lang="en-US" dirty="0" smtClean="0"/>
              <a:t>, where are you!?”</a:t>
            </a:r>
          </a:p>
          <a:p>
            <a:r>
              <a:rPr lang="en-US" dirty="0" smtClean="0"/>
              <a:t>“I despise the lottery. There’s less chance of you becoming a millionaire than there is getting hit on the head by a passing asteroid.”</a:t>
            </a:r>
          </a:p>
          <a:p>
            <a:r>
              <a:rPr lang="en-US" dirty="0" smtClean="0"/>
              <a:t>“I have to build my own boat this time!”</a:t>
            </a:r>
          </a:p>
          <a:p>
            <a:r>
              <a:rPr lang="en-US" dirty="0" smtClean="0"/>
              <a:t>“Sounds like a lot of bullshit doesn’t it?”</a:t>
            </a:r>
          </a:p>
          <a:p>
            <a:r>
              <a:rPr lang="en-US" dirty="0" smtClean="0"/>
              <a:t>“You can’t create music in a vacuum.”</a:t>
            </a:r>
          </a:p>
          <a:p>
            <a:r>
              <a:rPr lang="en-US" dirty="0" smtClean="0"/>
              <a:t>“We argue fiercely. But there’s that point where you know you’ve said your bit and you should back down”</a:t>
            </a:r>
          </a:p>
          <a:p>
            <a:r>
              <a:rPr lang="en-US" dirty="0" smtClean="0"/>
              <a:t>“You just toss around hundreds of names. We have loads of names”</a:t>
            </a:r>
          </a:p>
          <a:p>
            <a:r>
              <a:rPr lang="en-US" dirty="0" smtClean="0"/>
              <a:t>“I’m kind of a weird animal”</a:t>
            </a:r>
          </a:p>
          <a:p>
            <a:r>
              <a:rPr lang="en-US" dirty="0" smtClean="0"/>
              <a:t>“Very well done chaps!”</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a:t>
            </a:r>
            <a:r>
              <a:rPr lang="en-US" dirty="0" smtClean="0"/>
              <a:t>“Red Special”</a:t>
            </a:r>
            <a:endParaRPr lang="en-US" dirty="0"/>
          </a:p>
        </p:txBody>
      </p:sp>
      <p:sp>
        <p:nvSpPr>
          <p:cNvPr id="3" name="Content Placeholder 2"/>
          <p:cNvSpPr>
            <a:spLocks noGrp="1"/>
          </p:cNvSpPr>
          <p:nvPr>
            <p:ph idx="1"/>
          </p:nvPr>
        </p:nvSpPr>
        <p:spPr>
          <a:xfrm>
            <a:off x="0" y="1524000"/>
            <a:ext cx="8839200" cy="5334000"/>
          </a:xfrm>
        </p:spPr>
        <p:txBody>
          <a:bodyPr anchor="t">
            <a:normAutofit fontScale="77500" lnSpcReduction="20000"/>
          </a:bodyPr>
          <a:lstStyle/>
          <a:p>
            <a:r>
              <a:rPr lang="en-US" dirty="0" smtClean="0"/>
              <a:t>Brian’s guitar, the “Red Special”, which he made as a teenager with the help of his father, was made out of the following parts.</a:t>
            </a:r>
          </a:p>
          <a:p>
            <a:pPr lvl="1"/>
            <a:r>
              <a:rPr lang="en-US" dirty="0" smtClean="0"/>
              <a:t>The neck was hand carved by Brian from an old mahogany fireplace mantel that a friend was throwing out.</a:t>
            </a:r>
          </a:p>
          <a:p>
            <a:pPr lvl="1"/>
            <a:r>
              <a:rPr lang="en-US" dirty="0" smtClean="0"/>
              <a:t>The body was made out of a piece of oak and whatever other wood he and his father could find.</a:t>
            </a:r>
          </a:p>
          <a:p>
            <a:pPr lvl="1"/>
            <a:r>
              <a:rPr lang="en-US" dirty="0" smtClean="0"/>
              <a:t>The fret markers were buttons found in his mother’s button box.</a:t>
            </a:r>
          </a:p>
          <a:p>
            <a:pPr lvl="1"/>
            <a:r>
              <a:rPr lang="en-US" dirty="0" smtClean="0"/>
              <a:t>When making the pickups, Brian bought 3 burns pickups, which of course Brian modified himself.</a:t>
            </a:r>
          </a:p>
          <a:p>
            <a:pPr lvl="1"/>
            <a:r>
              <a:rPr lang="en-US" dirty="0" smtClean="0"/>
              <a:t>The whammy bar was made from a kick stand taken off of an old motorcycle.</a:t>
            </a:r>
          </a:p>
          <a:p>
            <a:pPr lvl="1"/>
            <a:r>
              <a:rPr lang="en-US" dirty="0" smtClean="0"/>
              <a:t>The bridge was hand carven out of steel and the tremolo system included 2 springs from an old motorcycle.</a:t>
            </a:r>
          </a:p>
          <a:p>
            <a:r>
              <a:rPr lang="en-US" dirty="0" smtClean="0"/>
              <a:t>And why did Brian &amp; his dad do all this? Because the guitars on the market weren’t good enough, and were quite expensive.</a:t>
            </a:r>
            <a:endParaRPr lang="en-US" dirty="0"/>
          </a:p>
        </p:txBody>
      </p:sp>
      <p:pic>
        <p:nvPicPr>
          <p:cNvPr id="1026" name="Picture 2" descr="C:\Users\marjan\Documents\Lisa\Queen\pictures\red%20special%20guitar%20left.gif"/>
          <p:cNvPicPr>
            <a:picLocks noChangeAspect="1" noChangeArrowheads="1" noCrop="1"/>
          </p:cNvPicPr>
          <p:nvPr/>
        </p:nvPicPr>
        <p:blipFill>
          <a:blip r:embed="rId2"/>
          <a:srcRect/>
          <a:stretch>
            <a:fillRect/>
          </a:stretch>
        </p:blipFill>
        <p:spPr bwMode="auto">
          <a:xfrm>
            <a:off x="6553200" y="228600"/>
            <a:ext cx="1104900" cy="1114425"/>
          </a:xfrm>
          <a:prstGeom prst="rect">
            <a:avLst/>
          </a:prstGeom>
          <a:noFill/>
        </p:spPr>
      </p:pic>
      <p:pic>
        <p:nvPicPr>
          <p:cNvPr id="1027" name="Picture 3" descr="C:\Users\marjan\Documents\Lisa\Queen\pictures\red%20special%20guitar.gif"/>
          <p:cNvPicPr>
            <a:picLocks noChangeAspect="1" noChangeArrowheads="1" noCrop="1"/>
          </p:cNvPicPr>
          <p:nvPr/>
        </p:nvPicPr>
        <p:blipFill>
          <a:blip r:embed="rId3"/>
          <a:srcRect/>
          <a:stretch>
            <a:fillRect/>
          </a:stretch>
        </p:blipFill>
        <p:spPr bwMode="auto">
          <a:xfrm>
            <a:off x="1447800" y="304800"/>
            <a:ext cx="1114425" cy="11049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Roger </a:t>
            </a:r>
            <a:r>
              <a:rPr lang="en-US" sz="3200" dirty="0" smtClean="0"/>
              <a:t>(Meddows) </a:t>
            </a:r>
            <a:r>
              <a:rPr lang="en-US" dirty="0" smtClean="0"/>
              <a:t>Taylor</a:t>
            </a:r>
            <a:endParaRPr lang="en-US" dirty="0"/>
          </a:p>
        </p:txBody>
      </p:sp>
      <p:sp>
        <p:nvSpPr>
          <p:cNvPr id="5" name="Content Placeholder 4"/>
          <p:cNvSpPr>
            <a:spLocks noGrp="1"/>
          </p:cNvSpPr>
          <p:nvPr>
            <p:ph sz="half" idx="1"/>
          </p:nvPr>
        </p:nvSpPr>
        <p:spPr>
          <a:xfrm>
            <a:off x="0" y="990600"/>
            <a:ext cx="4572000" cy="5867400"/>
          </a:xfrm>
        </p:spPr>
        <p:txBody>
          <a:bodyPr>
            <a:normAutofit fontScale="62500" lnSpcReduction="20000"/>
          </a:bodyPr>
          <a:lstStyle/>
          <a:p>
            <a:pPr>
              <a:buNone/>
            </a:pPr>
            <a:r>
              <a:rPr lang="en-US" dirty="0" smtClean="0"/>
              <a:t>Full Name: Roger Meddows Taylor</a:t>
            </a:r>
          </a:p>
          <a:p>
            <a:pPr>
              <a:buNone/>
            </a:pPr>
            <a:r>
              <a:rPr lang="en-US" dirty="0" smtClean="0"/>
              <a:t>Birthday: July 26</a:t>
            </a:r>
            <a:r>
              <a:rPr lang="en-US" baseline="30000" dirty="0" smtClean="0"/>
              <a:t>th</a:t>
            </a:r>
            <a:r>
              <a:rPr lang="en-US" dirty="0" smtClean="0"/>
              <a:t>, 1949</a:t>
            </a:r>
          </a:p>
          <a:p>
            <a:pPr>
              <a:buNone/>
            </a:pPr>
            <a:r>
              <a:rPr lang="en-US" dirty="0" smtClean="0"/>
              <a:t>Birthplace: Kings Lynn, Norfolk</a:t>
            </a:r>
          </a:p>
          <a:p>
            <a:pPr>
              <a:buNone/>
            </a:pPr>
            <a:r>
              <a:rPr lang="en-US" dirty="0" smtClean="0"/>
              <a:t>Siblings: Clare (younger)</a:t>
            </a:r>
          </a:p>
          <a:p>
            <a:pPr>
              <a:buNone/>
            </a:pPr>
            <a:r>
              <a:rPr lang="en-US" dirty="0" smtClean="0"/>
              <a:t>Degree: biology</a:t>
            </a:r>
          </a:p>
          <a:p>
            <a:pPr>
              <a:buNone/>
            </a:pPr>
            <a:r>
              <a:rPr lang="en-US" dirty="0" smtClean="0"/>
              <a:t>Pet Peeve: Journalists, parasites, racial and religious bigots, patriots, extreme left and right</a:t>
            </a:r>
          </a:p>
          <a:p>
            <a:pPr>
              <a:buNone/>
            </a:pPr>
            <a:r>
              <a:rPr lang="en-US" dirty="0" smtClean="0"/>
              <a:t>Children: Felix, Rory, Rufus, Tiger Lily, Lola</a:t>
            </a:r>
          </a:p>
          <a:p>
            <a:pPr>
              <a:buNone/>
            </a:pPr>
            <a:r>
              <a:rPr lang="en-US" dirty="0" smtClean="0"/>
              <a:t>Musicians Most Influenced by: Hendrix, Hank Marvin, John Bonham, David Bowie</a:t>
            </a:r>
          </a:p>
          <a:p>
            <a:pPr>
              <a:buNone/>
            </a:pPr>
            <a:r>
              <a:rPr lang="en-US" dirty="0" smtClean="0"/>
              <a:t>Groups Disliked: </a:t>
            </a:r>
            <a:r>
              <a:rPr lang="en-US" dirty="0" err="1" smtClean="0"/>
              <a:t>Osmonds</a:t>
            </a:r>
            <a:r>
              <a:rPr lang="en-US" dirty="0" smtClean="0"/>
              <a:t>, Carpenters, Ray </a:t>
            </a:r>
            <a:r>
              <a:rPr lang="en-US" dirty="0" err="1" smtClean="0"/>
              <a:t>Conif</a:t>
            </a:r>
            <a:r>
              <a:rPr lang="en-US" dirty="0" smtClean="0"/>
              <a:t> (sic) and other such </a:t>
            </a:r>
            <a:r>
              <a:rPr lang="en-US" dirty="0" err="1" smtClean="0"/>
              <a:t>muzak</a:t>
            </a:r>
            <a:r>
              <a:rPr lang="en-US" dirty="0" smtClean="0"/>
              <a:t> rubbish</a:t>
            </a:r>
          </a:p>
          <a:p>
            <a:pPr>
              <a:buNone/>
            </a:pPr>
            <a:r>
              <a:rPr lang="en-US" dirty="0" smtClean="0"/>
              <a:t>Greatest Achievement: Getting rich– it’s not easy</a:t>
            </a:r>
          </a:p>
          <a:p>
            <a:pPr>
              <a:buNone/>
            </a:pPr>
            <a:r>
              <a:rPr lang="en-US" dirty="0" smtClean="0"/>
              <a:t>Music most influenced by: Guitar music since 1950. Rock - especially Hendrix &amp; Dylan</a:t>
            </a:r>
          </a:p>
          <a:p>
            <a:pPr>
              <a:buNone/>
            </a:pPr>
            <a:r>
              <a:rPr lang="en-US" dirty="0" smtClean="0"/>
              <a:t>Instruments Able to Play: drums, guitar, </a:t>
            </a:r>
          </a:p>
        </p:txBody>
      </p:sp>
      <p:sp>
        <p:nvSpPr>
          <p:cNvPr id="6" name="Content Placeholder 5"/>
          <p:cNvSpPr>
            <a:spLocks noGrp="1"/>
          </p:cNvSpPr>
          <p:nvPr>
            <p:ph sz="half" idx="2"/>
          </p:nvPr>
        </p:nvSpPr>
        <p:spPr>
          <a:xfrm>
            <a:off x="4572000" y="990600"/>
            <a:ext cx="4572000" cy="5867400"/>
          </a:xfrm>
        </p:spPr>
        <p:txBody>
          <a:bodyPr>
            <a:normAutofit fontScale="62500" lnSpcReduction="20000"/>
          </a:bodyPr>
          <a:lstStyle/>
          <a:p>
            <a:pPr>
              <a:buNone/>
            </a:pPr>
            <a:r>
              <a:rPr lang="en-US" dirty="0" err="1" smtClean="0"/>
              <a:t>Favourites</a:t>
            </a:r>
            <a:endParaRPr lang="en-US" dirty="0" smtClean="0"/>
          </a:p>
          <a:p>
            <a:pPr>
              <a:buNone/>
            </a:pPr>
            <a:r>
              <a:rPr lang="en-US" dirty="0" smtClean="0"/>
              <a:t>Musician: </a:t>
            </a:r>
            <a:r>
              <a:rPr lang="en-US" dirty="0" err="1" smtClean="0"/>
              <a:t>Jimi</a:t>
            </a:r>
            <a:r>
              <a:rPr lang="en-US" dirty="0" smtClean="0"/>
              <a:t> Hendrix, John Lennon</a:t>
            </a:r>
          </a:p>
          <a:p>
            <a:pPr>
              <a:buNone/>
            </a:pPr>
            <a:r>
              <a:rPr lang="en-US" dirty="0" smtClean="0"/>
              <a:t>Group: The Who, </a:t>
            </a:r>
            <a:r>
              <a:rPr lang="en-US" dirty="0" err="1" smtClean="0"/>
              <a:t>Jimi</a:t>
            </a:r>
            <a:r>
              <a:rPr lang="en-US" dirty="0" smtClean="0"/>
              <a:t> Hendrix Experience</a:t>
            </a:r>
          </a:p>
          <a:p>
            <a:pPr>
              <a:buNone/>
            </a:pPr>
            <a:r>
              <a:rPr lang="en-US" dirty="0" smtClean="0"/>
              <a:t>Albums: Plastic Ono Band, Electric </a:t>
            </a:r>
            <a:r>
              <a:rPr lang="en-US" dirty="0" err="1" smtClean="0"/>
              <a:t>Ladyland</a:t>
            </a:r>
            <a:r>
              <a:rPr lang="en-US" dirty="0" smtClean="0"/>
              <a:t>, The White Album </a:t>
            </a:r>
          </a:p>
          <a:p>
            <a:pPr>
              <a:buNone/>
            </a:pPr>
            <a:r>
              <a:rPr lang="en-US" dirty="0" smtClean="0"/>
              <a:t>Book: On the Road, Dune</a:t>
            </a:r>
          </a:p>
          <a:p>
            <a:pPr>
              <a:buNone/>
            </a:pPr>
            <a:r>
              <a:rPr lang="en-US" dirty="0" smtClean="0"/>
              <a:t>Writer: Jack Kerouac, Mervin, </a:t>
            </a:r>
            <a:r>
              <a:rPr lang="en-US" dirty="0" err="1" smtClean="0"/>
              <a:t>Peake</a:t>
            </a:r>
            <a:r>
              <a:rPr lang="en-US" dirty="0" smtClean="0"/>
              <a:t>, C.S. Lewis</a:t>
            </a:r>
          </a:p>
          <a:p>
            <a:pPr>
              <a:buNone/>
            </a:pPr>
            <a:r>
              <a:rPr lang="en-US" dirty="0" smtClean="0"/>
              <a:t>Movie: 2001: A Space Odyssey, Clockwork Orange, King Kong, The Great Race, Close Encounters</a:t>
            </a:r>
          </a:p>
          <a:p>
            <a:pPr>
              <a:buNone/>
            </a:pPr>
            <a:r>
              <a:rPr lang="en-US" dirty="0" smtClean="0"/>
              <a:t>Colour: silver, anything but orange</a:t>
            </a:r>
          </a:p>
          <a:p>
            <a:pPr>
              <a:buNone/>
            </a:pPr>
            <a:r>
              <a:rPr lang="en-US" dirty="0" smtClean="0"/>
              <a:t>Actor: Tony Curtis, John Hurt</a:t>
            </a:r>
          </a:p>
          <a:p>
            <a:pPr>
              <a:buNone/>
            </a:pPr>
            <a:r>
              <a:rPr lang="en-US" dirty="0" smtClean="0"/>
              <a:t>Actress: Jane Fonda, Brigitte Bardot</a:t>
            </a:r>
          </a:p>
          <a:p>
            <a:pPr>
              <a:buNone/>
            </a:pPr>
            <a:r>
              <a:rPr lang="en-US" dirty="0" smtClean="0"/>
              <a:t>Food: Japanese, Spicy food</a:t>
            </a:r>
          </a:p>
          <a:p>
            <a:pPr>
              <a:buNone/>
            </a:pPr>
            <a:r>
              <a:rPr lang="en-US" dirty="0" smtClean="0"/>
              <a:t>Drink: Vodka, Southern Comfort </a:t>
            </a:r>
          </a:p>
          <a:p>
            <a:pPr>
              <a:buNone/>
            </a:pPr>
            <a:r>
              <a:rPr lang="en-US" dirty="0" smtClean="0"/>
              <a:t>Instrument: drums</a:t>
            </a:r>
          </a:p>
          <a:p>
            <a:pPr>
              <a:buNone/>
            </a:pPr>
            <a:r>
              <a:rPr lang="en-US" dirty="0" smtClean="0"/>
              <a:t>Queen album: A Night at the Opera</a:t>
            </a:r>
          </a:p>
          <a:p>
            <a:pPr>
              <a:buNone/>
            </a:pPr>
            <a:r>
              <a:rPr lang="en-US" dirty="0" smtClean="0"/>
              <a:t>Queen song: The March of the Black Queen</a:t>
            </a: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3000" r="-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Roger </a:t>
            </a:r>
            <a:r>
              <a:rPr lang="en-US" sz="3200" b="0" dirty="0" smtClean="0"/>
              <a:t>(Meddows) </a:t>
            </a:r>
            <a:r>
              <a:rPr lang="en-US" dirty="0" smtClean="0"/>
              <a:t>Taylor</a:t>
            </a:r>
            <a:endParaRPr lang="en-US" dirty="0"/>
          </a:p>
        </p:txBody>
      </p:sp>
      <p:sp>
        <p:nvSpPr>
          <p:cNvPr id="3" name="Content Placeholder 2"/>
          <p:cNvSpPr>
            <a:spLocks noGrp="1"/>
          </p:cNvSpPr>
          <p:nvPr>
            <p:ph idx="1"/>
          </p:nvPr>
        </p:nvSpPr>
        <p:spPr>
          <a:xfrm>
            <a:off x="0" y="1295400"/>
            <a:ext cx="9144000" cy="5562600"/>
          </a:xfrm>
        </p:spPr>
        <p:txBody>
          <a:bodyPr>
            <a:normAutofit fontScale="47500" lnSpcReduction="20000"/>
          </a:bodyPr>
          <a:lstStyle/>
          <a:p>
            <a:pPr marL="231775" indent="-231775">
              <a:tabLst>
                <a:tab pos="169863" algn="l"/>
              </a:tabLst>
            </a:pPr>
            <a:r>
              <a:rPr lang="en-US" dirty="0" smtClean="0"/>
              <a:t>Roger was a pretty smart child. He realized that if he were in a band, he might make some money!</a:t>
            </a:r>
          </a:p>
          <a:p>
            <a:pPr marL="231775" indent="-231775">
              <a:tabLst>
                <a:tab pos="169863" algn="l"/>
              </a:tabLst>
            </a:pPr>
            <a:r>
              <a:rPr lang="en-US" dirty="0" smtClean="0"/>
              <a:t>He left Truro School with seven O levels- in English language, English literature, biology, physics, chemistry, French and math, and three A levels in biology, chemistry and physics. Roger was an </a:t>
            </a:r>
            <a:r>
              <a:rPr lang="en-US" dirty="0" err="1" smtClean="0"/>
              <a:t>ubersmart</a:t>
            </a:r>
            <a:r>
              <a:rPr lang="en-US" dirty="0" smtClean="0"/>
              <a:t> child!</a:t>
            </a:r>
          </a:p>
          <a:p>
            <a:pPr marL="231775" indent="-231775">
              <a:tabLst>
                <a:tab pos="169863" algn="l"/>
              </a:tabLst>
            </a:pPr>
            <a:r>
              <a:rPr lang="en-US" dirty="0" smtClean="0"/>
              <a:t>When he bought his first Range Rover he claimed "You can park them on a sixpence." He had to be towed out of a ditch. His Ferrari burst into flames on his way to the south of France, and his Aston Martin also burst into flames. The first car he ever got practically disintegrated just two days after he bought it. He doesn't actually count that one in the list of cars he's owned.</a:t>
            </a:r>
          </a:p>
          <a:p>
            <a:pPr marL="231775" indent="-231775">
              <a:tabLst>
                <a:tab pos="169863" algn="l"/>
              </a:tabLst>
            </a:pPr>
            <a:r>
              <a:rPr lang="en-US" dirty="0" smtClean="0"/>
              <a:t>He has lived in Guildford Surrey England since the 1974 video shoots for “We Will Rock You” and “Spread Your Wings” which were filmed in his backyard. At the time, the people he bought the house from were still living there.</a:t>
            </a:r>
          </a:p>
          <a:p>
            <a:pPr marL="231775" indent="-231775">
              <a:tabLst>
                <a:tab pos="169863" algn="l"/>
              </a:tabLst>
            </a:pPr>
            <a:r>
              <a:rPr lang="en-US" dirty="0" smtClean="0"/>
              <a:t>As you may or may not know, Roger left Dominique </a:t>
            </a:r>
            <a:r>
              <a:rPr lang="en-US" dirty="0" err="1" smtClean="0"/>
              <a:t>Beyrand</a:t>
            </a:r>
            <a:r>
              <a:rPr lang="en-US" dirty="0" smtClean="0"/>
              <a:t> for Debbie </a:t>
            </a:r>
            <a:r>
              <a:rPr lang="en-US" dirty="0" err="1" smtClean="0"/>
              <a:t>Leng</a:t>
            </a:r>
            <a:r>
              <a:rPr lang="en-US" dirty="0" smtClean="0"/>
              <a:t> (also known as “flake girl”) in the 80’s. If Roger never formed The Cross, he would’ve (probably) never met Debbie, since they met at a The Cross photo shoot.</a:t>
            </a:r>
          </a:p>
          <a:p>
            <a:pPr marL="231775" indent="-231775">
              <a:tabLst>
                <a:tab pos="169863" algn="l"/>
              </a:tabLst>
            </a:pPr>
            <a:r>
              <a:rPr lang="en-US" dirty="0" smtClean="0"/>
              <a:t>Apparently he is 5’ 10.5” tall</a:t>
            </a:r>
          </a:p>
          <a:p>
            <a:pPr marL="231775" indent="-231775">
              <a:tabLst>
                <a:tab pos="169863" algn="l"/>
              </a:tabLst>
            </a:pPr>
            <a:r>
              <a:rPr lang="en-US" dirty="0" smtClean="0"/>
              <a:t>He was arrested in 1983. I believe it was this time that he was arrested for something he didn’t do, with some guys that I can’t quite remember the name, and spent the night in jail. They laughed about the whole thing, probably because they were drunk.</a:t>
            </a:r>
          </a:p>
          <a:p>
            <a:pPr marL="231775" indent="-231775">
              <a:tabLst>
                <a:tab pos="169863" algn="l"/>
              </a:tabLst>
            </a:pPr>
            <a:r>
              <a:rPr lang="en-US" dirty="0" smtClean="0"/>
              <a:t>He was shot with a bee-bee gun when he was a child.</a:t>
            </a:r>
          </a:p>
          <a:p>
            <a:pPr marL="231775" indent="-231775">
              <a:tabLst>
                <a:tab pos="169863" algn="l"/>
              </a:tabLst>
            </a:pPr>
            <a:r>
              <a:rPr lang="en-US" dirty="0" smtClean="0"/>
              <a:t>Roger was very frail as a child, and would come off the rugby field white and shivering, which his friends found amusing (who wouldn’t?)</a:t>
            </a:r>
          </a:p>
          <a:p>
            <a:pPr marL="231775" indent="-231775">
              <a:tabLst>
                <a:tab pos="169863" algn="l"/>
              </a:tabLst>
            </a:pPr>
            <a:r>
              <a:rPr lang="en-US" dirty="0" smtClean="0"/>
              <a:t>Apparently he didn’t learn to swim until he was 22. It was said that he had a fear of drowning.</a:t>
            </a:r>
          </a:p>
          <a:p>
            <a:pPr marL="231775" indent="-231775">
              <a:tabLst>
                <a:tab pos="169863" algn="l"/>
              </a:tabLst>
            </a:pPr>
            <a:r>
              <a:rPr lang="en-US" dirty="0" smtClean="0"/>
              <a:t>His Ferrari’s engine caught fire whilst in France in 1978</a:t>
            </a:r>
          </a:p>
          <a:p>
            <a:pPr marL="231775" indent="-231775">
              <a:tabLst>
                <a:tab pos="169863" algn="l"/>
              </a:tabLst>
            </a:pPr>
            <a:r>
              <a:rPr lang="en-US" dirty="0" smtClean="0"/>
              <a:t>In 1989, Roger had an enormous party to celebrate his birthday. It had two </a:t>
            </a:r>
            <a:r>
              <a:rPr lang="en-US" i="1" dirty="0" smtClean="0"/>
              <a:t>huge</a:t>
            </a:r>
            <a:r>
              <a:rPr lang="en-US" dirty="0" smtClean="0"/>
              <a:t> searchlight spotlights to scan the sky over his house. People living near by thought they were UFOs and were driving towards the lights from right across Surrey &amp; Hampshire to see if aliens were landing! The police got many calls about the lights, and people were pulling up on the road that went by his property. The event also made the front page of the next day’s newspapers, and it certainly was one heck of a party.</a:t>
            </a:r>
          </a:p>
          <a:p>
            <a:endParaRPr lang="en-US" dirty="0"/>
          </a:p>
        </p:txBody>
      </p:sp>
      <p:pic>
        <p:nvPicPr>
          <p:cNvPr id="4" name="Picture 3" descr="http://www.pcpki.com/queen/rtakom.gif"/>
          <p:cNvPicPr/>
          <p:nvPr/>
        </p:nvPicPr>
        <p:blipFill>
          <a:blip r:embed="rId3"/>
          <a:srcRect/>
          <a:stretch>
            <a:fillRect/>
          </a:stretch>
        </p:blipFill>
        <p:spPr bwMode="auto">
          <a:xfrm>
            <a:off x="0" y="0"/>
            <a:ext cx="6096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3000" r="-3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47500" lnSpcReduction="20000"/>
          </a:bodyPr>
          <a:lstStyle/>
          <a:p>
            <a:pPr marL="169863" indent="-169863"/>
            <a:r>
              <a:rPr lang="en-US" dirty="0" smtClean="0"/>
              <a:t>When he was 16, he crashed his group’s van into a fish truck in thick foggy conditions, seriously hurting one of his friends. The matter wasn’t resolved for several years.</a:t>
            </a:r>
          </a:p>
          <a:p>
            <a:pPr marL="169863" indent="-169863"/>
            <a:r>
              <a:rPr lang="en-US" dirty="0" smtClean="0"/>
              <a:t>His father was known as eccentric for doing things when he was upset, such as walking the cliffs and riding his motorcycle in the garden.</a:t>
            </a:r>
          </a:p>
          <a:p>
            <a:pPr marL="169863" indent="-169863"/>
            <a:r>
              <a:rPr lang="en-US" dirty="0" smtClean="0"/>
              <a:t>He grew a beard in 1969/1970 because people on the streets kept mistaking him for a woman.</a:t>
            </a:r>
          </a:p>
          <a:p>
            <a:pPr marL="169863" indent="-169863"/>
            <a:r>
              <a:rPr lang="en-US" dirty="0" smtClean="0"/>
              <a:t>A few days after his Ferrari caught fire, he &amp; a couple of friends set off on a boat of the shore of France. The boat stalled and they were stranded for 3 hours until they were towed back to the coast.</a:t>
            </a:r>
          </a:p>
          <a:p>
            <a:pPr marL="169863" indent="-169863"/>
            <a:r>
              <a:rPr lang="en-US" dirty="0" smtClean="0"/>
              <a:t>During the early 1970’s, the band was up in Liverpool one night, and were walking down the street in their fancy 70’s clothes. Let’s just say people didn’t dress like that at the time. They came across a bunch of gang members who threatened to beat them up, and Roger quickly flashed his student card and told them it was judo license and by law he was permitted to beat them up for self-defense. The gang members backed off.</a:t>
            </a:r>
          </a:p>
          <a:p>
            <a:pPr marL="169863" indent="-169863"/>
            <a:r>
              <a:rPr lang="en-US" dirty="0" smtClean="0"/>
              <a:t>Roger &amp; Crystal were fed up with a female journalist, so they decided to drown her. (they were drunk) They got to the pool, but it was locked, so they shook the doors, shattered the glass in them, and ran off.</a:t>
            </a:r>
          </a:p>
          <a:p>
            <a:pPr marL="169863" indent="-169863"/>
            <a:r>
              <a:rPr lang="en-US" dirty="0" smtClean="0"/>
              <a:t>Whilst in South America, Roger, John &amp; Crystal decided to rent a car and drive to a town some 100 miles away. John was smarter and took a limo, but Roger &amp; Crystal weren’t. The car eventually broke down on them, and a huge rainstorm developed and, to top it all of, the car had no top. A mudslide occurred nearby and all the rain on the ground turned brown from the mud. Roger &amp; Crystal also turned brown when a transport truck passed the and splashed the dirty water all over them and their car. They managed to make it to their destination, and after hurling some ‘</a:t>
            </a:r>
            <a:r>
              <a:rPr lang="en-US" dirty="0" err="1" smtClean="0"/>
              <a:t>colourful</a:t>
            </a:r>
            <a:r>
              <a:rPr lang="en-US" dirty="0" smtClean="0"/>
              <a:t> language’ at the rent-a-car company, they didn’t have to pay for their car.</a:t>
            </a:r>
          </a:p>
          <a:p>
            <a:pPr marL="169863" indent="-169863"/>
            <a:r>
              <a:rPr lang="en-US" dirty="0" smtClean="0"/>
              <a:t>He wanted to put giant stone lion statues at the entrance of his Surrey property, but the local authorities said no. Instead, he put of hundreds of glow-in-the-dark gnomes.</a:t>
            </a:r>
          </a:p>
          <a:p>
            <a:pPr marL="169863" indent="-169863"/>
            <a:r>
              <a:rPr lang="en-US" dirty="0" smtClean="0"/>
              <a:t>He was so bent on have “I’m in Love with My Car” as the B-side of “Bohemian Rhapsody”, that he locked himself in a cupboard until Freddie agreed.</a:t>
            </a:r>
          </a:p>
          <a:p>
            <a:pPr marL="169863" indent="-169863"/>
            <a:r>
              <a:rPr lang="en-US" dirty="0" smtClean="0"/>
              <a:t>When he was in good mood, he often added a nice graphic version of the word 'Queen‘ when he autographed things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3000" r="-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Random Roger Quotes</a:t>
            </a:r>
            <a:endParaRPr lang="en-US" dirty="0"/>
          </a:p>
        </p:txBody>
      </p:sp>
      <p:sp>
        <p:nvSpPr>
          <p:cNvPr id="3" name="Content Placeholder 2"/>
          <p:cNvSpPr>
            <a:spLocks noGrp="1"/>
          </p:cNvSpPr>
          <p:nvPr>
            <p:ph idx="1"/>
          </p:nvPr>
        </p:nvSpPr>
        <p:spPr>
          <a:xfrm>
            <a:off x="0" y="1143000"/>
            <a:ext cx="9144000" cy="5715000"/>
          </a:xfrm>
        </p:spPr>
        <p:txBody>
          <a:bodyPr>
            <a:normAutofit fontScale="55000" lnSpcReduction="20000"/>
          </a:bodyPr>
          <a:lstStyle/>
          <a:p>
            <a:r>
              <a:rPr lang="en-US" dirty="0" smtClean="0"/>
              <a:t>"I've got some old sci-fi books and magazines which I browse through from time to time. Maybe there are things up there in space watching us. I wouldn't find that surprising at all.”</a:t>
            </a:r>
          </a:p>
          <a:p>
            <a:r>
              <a:rPr lang="en-US" dirty="0" smtClean="0"/>
              <a:t>“We still have the rock ‘n’ roll Gypsy mentality. Even after 12 years without a line-up change we still really enjoy the buzz from playing live and the fact that we have hit singles. Some bands in our position might take it all in their stride, but we’re still like kids, we get very excited.”</a:t>
            </a:r>
          </a:p>
          <a:p>
            <a:r>
              <a:rPr lang="en-US" dirty="0" smtClean="0"/>
              <a:t>“Before Queen I ran a clothes store with Freddie in Kensington Market. In fact I sold Freddie’s own coat three times!”</a:t>
            </a:r>
          </a:p>
          <a:p>
            <a:r>
              <a:rPr lang="en-US" dirty="0" smtClean="0"/>
              <a:t>“We’re quite normal I think it’s just that we’ve been luckier than a lot of people and we probably worked harder to.”</a:t>
            </a:r>
          </a:p>
          <a:p>
            <a:r>
              <a:rPr lang="en-US" dirty="0" smtClean="0"/>
              <a:t>“Live with your memories and keep them as memories and that’s great. Forget the bad times and just remember the good ones and you  know and hope tomorrow is a good day”</a:t>
            </a:r>
          </a:p>
          <a:p>
            <a:r>
              <a:rPr lang="en-US" dirty="0" smtClean="0"/>
              <a:t>“I was in a band with Brian, and Freddie would sort of run around with us in those days”</a:t>
            </a:r>
          </a:p>
          <a:p>
            <a:r>
              <a:rPr lang="en-US" dirty="0" smtClean="0"/>
              <a:t>“We try to get some good feeling and atmosphere and excitement and ambience I suppose”</a:t>
            </a:r>
          </a:p>
          <a:p>
            <a:r>
              <a:rPr lang="en-US" dirty="0" smtClean="0"/>
              <a:t>“We couldn’t afford lights so we asked the audience to bring candles and cigarette lighters”</a:t>
            </a:r>
          </a:p>
          <a:p>
            <a:r>
              <a:rPr lang="en-US" dirty="0" smtClean="0"/>
              <a:t>“I hate to generalize it, but– generally speaking– I hate it!”</a:t>
            </a:r>
          </a:p>
          <a:p>
            <a:r>
              <a:rPr lang="en-US" dirty="0" smtClean="0"/>
              <a:t>“It’s a lot like baling hay”</a:t>
            </a:r>
          </a:p>
          <a:p>
            <a:r>
              <a:rPr lang="en-US" dirty="0" smtClean="0"/>
              <a:t>“That’s right. But it’s wrong. Upside down, isn’t it? It’s a bit silly, not to mention ironic”</a:t>
            </a:r>
          </a:p>
          <a:p>
            <a:r>
              <a:rPr lang="en-US" dirty="0" smtClean="0"/>
              <a:t>“…He might as well be talking about cupcakes…”</a:t>
            </a:r>
          </a:p>
          <a:p>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John Deacon</a:t>
            </a:r>
            <a:endParaRPr lang="en-US" dirty="0"/>
          </a:p>
        </p:txBody>
      </p:sp>
      <p:sp>
        <p:nvSpPr>
          <p:cNvPr id="5" name="Content Placeholder 4"/>
          <p:cNvSpPr>
            <a:spLocks noGrp="1"/>
          </p:cNvSpPr>
          <p:nvPr>
            <p:ph sz="half" idx="1"/>
          </p:nvPr>
        </p:nvSpPr>
        <p:spPr>
          <a:xfrm>
            <a:off x="0" y="990600"/>
            <a:ext cx="4572000" cy="5867400"/>
          </a:xfrm>
        </p:spPr>
        <p:txBody>
          <a:bodyPr>
            <a:normAutofit fontScale="62500" lnSpcReduction="20000"/>
          </a:bodyPr>
          <a:lstStyle/>
          <a:p>
            <a:pPr>
              <a:buNone/>
            </a:pPr>
            <a:r>
              <a:rPr lang="en-US" dirty="0" smtClean="0"/>
              <a:t>Full Name: John Richard Deacon</a:t>
            </a:r>
          </a:p>
          <a:p>
            <a:pPr>
              <a:buNone/>
            </a:pPr>
            <a:r>
              <a:rPr lang="en-US" dirty="0" smtClean="0"/>
              <a:t>Birthday: August 19</a:t>
            </a:r>
            <a:r>
              <a:rPr lang="en-US" baseline="30000" dirty="0" smtClean="0"/>
              <a:t>th</a:t>
            </a:r>
            <a:r>
              <a:rPr lang="en-US" dirty="0" smtClean="0"/>
              <a:t>, 1951</a:t>
            </a:r>
          </a:p>
          <a:p>
            <a:pPr>
              <a:buNone/>
            </a:pPr>
            <a:r>
              <a:rPr lang="en-US" dirty="0" smtClean="0"/>
              <a:t>Birthplace: </a:t>
            </a:r>
            <a:r>
              <a:rPr lang="en-US" dirty="0" err="1" smtClean="0"/>
              <a:t>Oadby</a:t>
            </a:r>
            <a:r>
              <a:rPr lang="en-US" dirty="0" smtClean="0"/>
              <a:t>, Leicester</a:t>
            </a:r>
          </a:p>
          <a:p>
            <a:pPr>
              <a:buNone/>
            </a:pPr>
            <a:r>
              <a:rPr lang="en-US" dirty="0" smtClean="0"/>
              <a:t>Siblings: Julie</a:t>
            </a:r>
          </a:p>
          <a:p>
            <a:pPr>
              <a:buNone/>
            </a:pPr>
            <a:r>
              <a:rPr lang="en-US" dirty="0" smtClean="0"/>
              <a:t>Degree: electronics- 1</a:t>
            </a:r>
            <a:r>
              <a:rPr lang="en-US" baseline="30000" dirty="0" smtClean="0"/>
              <a:t>st</a:t>
            </a:r>
            <a:r>
              <a:rPr lang="en-US" dirty="0" smtClean="0"/>
              <a:t> class honors</a:t>
            </a:r>
          </a:p>
          <a:p>
            <a:pPr>
              <a:buNone/>
            </a:pPr>
            <a:r>
              <a:rPr lang="en-US" dirty="0" smtClean="0"/>
              <a:t>Pet Peeve: snobs</a:t>
            </a:r>
          </a:p>
          <a:p>
            <a:pPr>
              <a:buNone/>
            </a:pPr>
            <a:r>
              <a:rPr lang="en-US" dirty="0" smtClean="0"/>
              <a:t>Children: Robert, Michael, Laura, Joshua, Luke, Cameron</a:t>
            </a:r>
          </a:p>
          <a:p>
            <a:pPr>
              <a:buNone/>
            </a:pPr>
            <a:r>
              <a:rPr lang="en-US" dirty="0" smtClean="0"/>
              <a:t>Musicians Most Influenced by: Chris Squires, Philip Chen</a:t>
            </a:r>
          </a:p>
          <a:p>
            <a:pPr>
              <a:buNone/>
            </a:pPr>
            <a:r>
              <a:rPr lang="en-US" dirty="0" smtClean="0"/>
              <a:t>Groups Liked: </a:t>
            </a:r>
            <a:r>
              <a:rPr lang="en-US" dirty="0" err="1" smtClean="0"/>
              <a:t>Nolans</a:t>
            </a:r>
            <a:r>
              <a:rPr lang="en-US" dirty="0" smtClean="0"/>
              <a:t>, Adam &amp; the Ants, Bad Manners, Blondie, Gonzalez, Yes</a:t>
            </a:r>
          </a:p>
          <a:p>
            <a:pPr>
              <a:buNone/>
            </a:pPr>
            <a:r>
              <a:rPr lang="en-US" dirty="0" smtClean="0"/>
              <a:t>Groups Disliked: , Japan, Brotherhood of Man, Toyah, </a:t>
            </a:r>
            <a:r>
              <a:rPr lang="en-US" dirty="0" err="1" smtClean="0"/>
              <a:t>Whitesnake</a:t>
            </a:r>
            <a:r>
              <a:rPr lang="en-US" dirty="0" smtClean="0"/>
              <a:t>, Clash, country &amp; folk music</a:t>
            </a:r>
          </a:p>
          <a:p>
            <a:pPr>
              <a:buNone/>
            </a:pPr>
            <a:r>
              <a:rPr lang="en-US" dirty="0" smtClean="0"/>
              <a:t>Greatest Achievement: "Writing" a No.1 in the USA, Canada, Spain, Argentina &amp; Guatemala</a:t>
            </a:r>
          </a:p>
          <a:p>
            <a:pPr>
              <a:buNone/>
            </a:pPr>
            <a:r>
              <a:rPr lang="en-US" dirty="0" smtClean="0"/>
              <a:t>Admire Most: Modest talented people</a:t>
            </a:r>
          </a:p>
          <a:p>
            <a:pPr>
              <a:buNone/>
            </a:pPr>
            <a:r>
              <a:rPr lang="en-US" dirty="0" smtClean="0"/>
              <a:t>Music most influenced by: Rock; Soul</a:t>
            </a:r>
          </a:p>
          <a:p>
            <a:pPr>
              <a:buNone/>
            </a:pPr>
            <a:r>
              <a:rPr lang="en-US" dirty="0" smtClean="0"/>
              <a:t>Instruments Able to Play: bass guitar, </a:t>
            </a:r>
          </a:p>
        </p:txBody>
      </p:sp>
      <p:sp>
        <p:nvSpPr>
          <p:cNvPr id="6" name="Content Placeholder 5"/>
          <p:cNvSpPr>
            <a:spLocks noGrp="1"/>
          </p:cNvSpPr>
          <p:nvPr>
            <p:ph sz="half" idx="2"/>
          </p:nvPr>
        </p:nvSpPr>
        <p:spPr>
          <a:xfrm>
            <a:off x="4572000" y="990600"/>
            <a:ext cx="4572000" cy="5867400"/>
          </a:xfrm>
        </p:spPr>
        <p:txBody>
          <a:bodyPr>
            <a:normAutofit fontScale="62500" lnSpcReduction="20000"/>
          </a:bodyPr>
          <a:lstStyle/>
          <a:p>
            <a:pPr>
              <a:buNone/>
            </a:pPr>
            <a:r>
              <a:rPr lang="en-US" dirty="0" err="1" smtClean="0"/>
              <a:t>Favourites</a:t>
            </a:r>
            <a:endParaRPr lang="en-US" dirty="0" smtClean="0"/>
          </a:p>
          <a:p>
            <a:pPr>
              <a:buNone/>
            </a:pPr>
            <a:r>
              <a:rPr lang="en-US" dirty="0" smtClean="0"/>
              <a:t>Musician: Tony Thompson, Stevie Wonder, Leon </a:t>
            </a:r>
            <a:r>
              <a:rPr lang="en-US" dirty="0" err="1" smtClean="0"/>
              <a:t>Sylvers</a:t>
            </a:r>
            <a:r>
              <a:rPr lang="en-US" dirty="0" smtClean="0"/>
              <a:t> III</a:t>
            </a:r>
          </a:p>
          <a:p>
            <a:pPr>
              <a:buNone/>
            </a:pPr>
            <a:r>
              <a:rPr lang="en-US" dirty="0" smtClean="0"/>
              <a:t>Group: Whispers, Sky, Commodores, Chic, Police</a:t>
            </a:r>
          </a:p>
          <a:p>
            <a:pPr>
              <a:buNone/>
            </a:pPr>
            <a:r>
              <a:rPr lang="en-US" dirty="0" smtClean="0"/>
              <a:t>Albums: The Last Dance, My Aim is True, Off the Wall</a:t>
            </a:r>
          </a:p>
          <a:p>
            <a:pPr>
              <a:buNone/>
            </a:pPr>
            <a:r>
              <a:rPr lang="en-US" dirty="0" smtClean="0"/>
              <a:t>Book: Roots, Rebecca, The Grapes of Wrath</a:t>
            </a:r>
          </a:p>
          <a:p>
            <a:pPr>
              <a:buNone/>
            </a:pPr>
            <a:r>
              <a:rPr lang="en-US" dirty="0" smtClean="0"/>
              <a:t>Movie: One Flew Over The Cuckoo's Nest, Wizard of Oz, Clockwork Orange,</a:t>
            </a:r>
            <a:br>
              <a:rPr lang="en-US" dirty="0" smtClean="0"/>
            </a:br>
            <a:r>
              <a:rPr lang="en-US" dirty="0" smtClean="0"/>
              <a:t>The Prime of Miss Jean </a:t>
            </a:r>
            <a:r>
              <a:rPr lang="en-US" dirty="0" err="1" smtClean="0"/>
              <a:t>Brodie</a:t>
            </a:r>
            <a:endParaRPr lang="en-US" dirty="0" smtClean="0"/>
          </a:p>
          <a:p>
            <a:pPr>
              <a:buNone/>
            </a:pPr>
            <a:r>
              <a:rPr lang="en-US" dirty="0" smtClean="0"/>
              <a:t>Colour: silver, black</a:t>
            </a:r>
          </a:p>
          <a:p>
            <a:pPr>
              <a:buNone/>
            </a:pPr>
            <a:r>
              <a:rPr lang="en-US" dirty="0" smtClean="0"/>
              <a:t>Actor: Jack Nicholson</a:t>
            </a:r>
          </a:p>
          <a:p>
            <a:pPr>
              <a:buNone/>
            </a:pPr>
            <a:r>
              <a:rPr lang="en-US" dirty="0" smtClean="0"/>
              <a:t>Actress: Jane Alexander</a:t>
            </a:r>
          </a:p>
          <a:p>
            <a:pPr>
              <a:buNone/>
            </a:pPr>
            <a:r>
              <a:rPr lang="en-US" dirty="0" smtClean="0"/>
              <a:t>Food: Cheese on toast</a:t>
            </a:r>
          </a:p>
          <a:p>
            <a:pPr>
              <a:buNone/>
            </a:pPr>
            <a:r>
              <a:rPr lang="en-US" dirty="0" smtClean="0"/>
              <a:t>Drink: milk, tea</a:t>
            </a:r>
          </a:p>
          <a:p>
            <a:pPr>
              <a:buNone/>
            </a:pPr>
            <a:r>
              <a:rPr lang="en-US" dirty="0" smtClean="0"/>
              <a:t>Instrument: bass guitar</a:t>
            </a:r>
          </a:p>
          <a:p>
            <a:pPr>
              <a:buNone/>
            </a:pPr>
            <a:r>
              <a:rPr lang="en-US" dirty="0" smtClean="0"/>
              <a:t>Queen album: The Game</a:t>
            </a:r>
          </a:p>
          <a:p>
            <a:pPr>
              <a:buNone/>
            </a:pPr>
            <a:r>
              <a:rPr lang="en-US" dirty="0" smtClean="0"/>
              <a:t>Country: Japan, Brazil, USA</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Deacon</a:t>
            </a:r>
            <a:endParaRPr lang="en-US" dirty="0"/>
          </a:p>
        </p:txBody>
      </p:sp>
      <p:sp>
        <p:nvSpPr>
          <p:cNvPr id="3" name="Content Placeholder 2"/>
          <p:cNvSpPr>
            <a:spLocks noGrp="1"/>
          </p:cNvSpPr>
          <p:nvPr>
            <p:ph idx="1"/>
          </p:nvPr>
        </p:nvSpPr>
        <p:spPr>
          <a:xfrm>
            <a:off x="0" y="1143000"/>
            <a:ext cx="9144000" cy="5715000"/>
          </a:xfrm>
        </p:spPr>
        <p:txBody>
          <a:bodyPr>
            <a:normAutofit fontScale="55000" lnSpcReduction="20000"/>
          </a:bodyPr>
          <a:lstStyle/>
          <a:p>
            <a:pPr marL="231775" indent="-231775"/>
            <a:r>
              <a:rPr lang="en-US" dirty="0" smtClean="0">
                <a:latin typeface="+mn-lt"/>
              </a:rPr>
              <a:t>John’s father encouraged John to tinker with electronics, something his father liked to do himself.</a:t>
            </a:r>
          </a:p>
          <a:p>
            <a:pPr marL="231775" indent="-231775"/>
            <a:r>
              <a:rPr lang="en-US" dirty="0" smtClean="0">
                <a:latin typeface="+mn-lt"/>
              </a:rPr>
              <a:t>John used to be a paper boy, and saved up his money to buy a proper guitar.</a:t>
            </a:r>
          </a:p>
          <a:p>
            <a:pPr marL="231775" indent="-231775"/>
            <a:r>
              <a:rPr lang="en-US" dirty="0" smtClean="0">
                <a:latin typeface="+mn-lt"/>
              </a:rPr>
              <a:t>John’s first band was called The Opposition. Sometime in the end of 1966, the bassist of the group left, leaving John to fill the gap. Because of the new line up, the band changed their name in a daring move to The New Opposition. This was changed again later to ART, and John left the band in 1969.</a:t>
            </a:r>
          </a:p>
          <a:p>
            <a:pPr marL="231775" indent="-231775"/>
            <a:r>
              <a:rPr lang="en-US" dirty="0" smtClean="0">
                <a:latin typeface="+mn-lt"/>
              </a:rPr>
              <a:t>He did not take part in the music scene at Chelsea College, but of course brought along his old acoustic guitar just in case an opportunity came up.</a:t>
            </a:r>
          </a:p>
          <a:p>
            <a:pPr marL="231775" indent="-231775"/>
            <a:r>
              <a:rPr lang="en-US" dirty="0" smtClean="0">
                <a:latin typeface="+mn-lt"/>
              </a:rPr>
              <a:t>In October 1970, John went to see Queen (obviously this was before he joined). For the performance, they were all dressed in black and the lights were dim, so all he saw was 4 shadowy figures. They didn’t make a lasting impression to him… at the time.</a:t>
            </a:r>
          </a:p>
          <a:p>
            <a:pPr marL="231775" indent="-231775"/>
            <a:r>
              <a:rPr lang="en-US" dirty="0" smtClean="0">
                <a:latin typeface="+mn-lt"/>
              </a:rPr>
              <a:t>At the beginning of his second year in college, he realized he missed music, so he convinced his mother to drive his equipment to school for him.</a:t>
            </a:r>
          </a:p>
          <a:p>
            <a:pPr marL="231775" indent="-231775"/>
            <a:r>
              <a:rPr lang="en-US" dirty="0" smtClean="0">
                <a:latin typeface="+mn-lt"/>
              </a:rPr>
              <a:t>His legendary </a:t>
            </a:r>
            <a:r>
              <a:rPr lang="en-US" dirty="0" err="1" smtClean="0">
                <a:latin typeface="+mn-lt"/>
              </a:rPr>
              <a:t>Deaky</a:t>
            </a:r>
            <a:r>
              <a:rPr lang="en-US" dirty="0" smtClean="0">
                <a:latin typeface="+mn-lt"/>
              </a:rPr>
              <a:t> amp was constructed in 1970, before he joined forces with Queen.</a:t>
            </a:r>
          </a:p>
          <a:p>
            <a:pPr marL="231775" indent="-231775"/>
            <a:r>
              <a:rPr lang="en-US" dirty="0" smtClean="0">
                <a:latin typeface="+mn-lt"/>
              </a:rPr>
              <a:t>One of his ‘stage habits’ was licking his fingers before hard bass parts</a:t>
            </a:r>
          </a:p>
          <a:p>
            <a:pPr marL="231775" indent="-231775"/>
            <a:r>
              <a:rPr lang="en-US" dirty="0" smtClean="0">
                <a:latin typeface="+mn-lt"/>
              </a:rPr>
              <a:t>He’s the creator of the some-what famous “</a:t>
            </a:r>
            <a:r>
              <a:rPr lang="en-US" dirty="0" err="1" smtClean="0">
                <a:latin typeface="+mn-lt"/>
              </a:rPr>
              <a:t>Deaky</a:t>
            </a:r>
            <a:r>
              <a:rPr lang="en-US" dirty="0" smtClean="0">
                <a:latin typeface="+mn-lt"/>
              </a:rPr>
              <a:t> Dance”, which involves things like bobbing your head, jumping up and down, spinning, among other things. So far, he is the only one who has mastered it. </a:t>
            </a:r>
          </a:p>
          <a:p>
            <a:pPr marL="231775" indent="-231775"/>
            <a:r>
              <a:rPr lang="en-US" dirty="0" smtClean="0">
                <a:latin typeface="+mn-lt"/>
              </a:rPr>
              <a:t>John Deacon’s dad died when John was eleven. It’s something that he doesn’t like to talk about. Really the only thing he says about it is that it was rough and not easy growing up without a dad.</a:t>
            </a:r>
          </a:p>
          <a:p>
            <a:pPr marL="231775" indent="-231775"/>
            <a:r>
              <a:rPr lang="en-US" dirty="0" smtClean="0">
                <a:latin typeface="+mn-lt"/>
              </a:rPr>
              <a:t>Apparently he is 5’ 11” tall</a:t>
            </a:r>
          </a:p>
          <a:p>
            <a:pPr>
              <a:buNone/>
            </a:pPr>
            <a:endParaRPr lang="en-US" dirty="0" smtClean="0"/>
          </a:p>
        </p:txBody>
      </p:sp>
      <p:pic>
        <p:nvPicPr>
          <p:cNvPr id="4" name="Picture 3" descr="http://www.pcpki.com/queen/jdakom.gif"/>
          <p:cNvPicPr/>
          <p:nvPr/>
        </p:nvPicPr>
        <p:blipFill>
          <a:blip r:embed="rId3"/>
          <a:srcRect/>
          <a:stretch>
            <a:fillRect/>
          </a:stretch>
        </p:blipFill>
        <p:spPr bwMode="auto">
          <a:xfrm>
            <a:off x="0" y="0"/>
            <a:ext cx="6858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5000" r="-1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random John Quotes</a:t>
            </a:r>
            <a:endParaRPr lang="en-US" dirty="0"/>
          </a:p>
        </p:txBody>
      </p:sp>
      <p:sp>
        <p:nvSpPr>
          <p:cNvPr id="4" name="Content Placeholder 3"/>
          <p:cNvSpPr>
            <a:spLocks noGrp="1"/>
          </p:cNvSpPr>
          <p:nvPr>
            <p:ph idx="1"/>
          </p:nvPr>
        </p:nvSpPr>
        <p:spPr>
          <a:xfrm>
            <a:off x="0" y="1143000"/>
            <a:ext cx="9144000" cy="5715000"/>
          </a:xfrm>
        </p:spPr>
        <p:txBody>
          <a:bodyPr>
            <a:normAutofit fontScale="85000" lnSpcReduction="20000"/>
          </a:bodyPr>
          <a:lstStyle/>
          <a:p>
            <a:r>
              <a:rPr lang="en-US" sz="2800" dirty="0" smtClean="0"/>
              <a:t>“Because our records sell all around the world, everybody should be financially secure for the rest of their lives”</a:t>
            </a:r>
          </a:p>
          <a:p>
            <a:r>
              <a:rPr lang="en-US" sz="2800" dirty="0" smtClean="0"/>
              <a:t>“In England we live in a semi-detached Victorian house, ‘</a:t>
            </a:r>
            <a:r>
              <a:rPr lang="en-US" sz="2800" dirty="0" err="1" smtClean="0"/>
              <a:t>cos</a:t>
            </a:r>
            <a:r>
              <a:rPr lang="en-US" sz="2800" dirty="0" smtClean="0"/>
              <a:t> we like Victorian houses you know”</a:t>
            </a:r>
          </a:p>
          <a:p>
            <a:r>
              <a:rPr lang="en-US" sz="2800" dirty="0" smtClean="0"/>
              <a:t>“Oh…. I’m terribly shy and nervous”</a:t>
            </a:r>
          </a:p>
          <a:p>
            <a:r>
              <a:rPr lang="en-US" sz="2800" dirty="0" smtClean="0"/>
              <a:t>“If I could sing it would be lovely”</a:t>
            </a:r>
          </a:p>
          <a:p>
            <a:r>
              <a:rPr lang="en-US" sz="2800" dirty="0" smtClean="0"/>
              <a:t>“Freddie’s got a nasty temper…. I remember one time he lost it, he smashed a very large ornate mirror over someone’s head”</a:t>
            </a:r>
          </a:p>
          <a:p>
            <a:r>
              <a:rPr lang="en-US" sz="2800" dirty="0" smtClean="0"/>
              <a:t>“I’ve got a nice house, a loving wife and a couple of kids- that’ll do me!”</a:t>
            </a:r>
          </a:p>
          <a:p>
            <a:r>
              <a:rPr lang="en-US" sz="2800" dirty="0" smtClean="0"/>
              <a:t>“I don’t want to be nasty!”</a:t>
            </a:r>
          </a:p>
          <a:p>
            <a:r>
              <a:rPr lang="en-US" sz="2800" dirty="0" smtClean="0"/>
              <a:t>“Arguments are healthy. They clean air”</a:t>
            </a:r>
          </a:p>
          <a:p>
            <a:r>
              <a:rPr lang="en-US" sz="2800" dirty="0" smtClean="0"/>
              <a:t>“If I could tell the future life would be boring.”</a:t>
            </a:r>
          </a:p>
          <a:p>
            <a:r>
              <a:rPr lang="en-US" sz="2800" dirty="0" smtClean="0"/>
              <a:t>“Lots of marriages don’t last as long as Queen’s been together”</a:t>
            </a:r>
          </a:p>
          <a:p>
            <a:r>
              <a:rPr lang="en-US" sz="2800" dirty="0" smtClean="0"/>
              <a:t>“I’ll probably make loads of plans, and then just sit around on my bottom all day and do nothing.”</a:t>
            </a:r>
          </a:p>
          <a:p>
            <a:endParaRPr lang="en-US" sz="22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986528"/>
          </a:xfrm>
          <a:prstGeom prst="rect">
            <a:avLst/>
          </a:prstGeom>
          <a:noFill/>
        </p:spPr>
        <p:txBody>
          <a:bodyPr wrap="square" rtlCol="0">
            <a:spAutoFit/>
          </a:bodyPr>
          <a:lstStyle/>
          <a:p>
            <a:pPr algn="just"/>
            <a:r>
              <a:rPr lang="en-CA" sz="1400" dirty="0" smtClean="0"/>
              <a:t>	1980 was the year where they released the successful album </a:t>
            </a:r>
            <a:r>
              <a:rPr lang="en-CA" sz="1400" i="1" dirty="0" smtClean="0"/>
              <a:t>The Game</a:t>
            </a:r>
            <a:r>
              <a:rPr lang="en-CA" sz="1400" dirty="0" smtClean="0"/>
              <a:t>, which was also the first album of Queen’s to have synthesizers. On </a:t>
            </a:r>
            <a:r>
              <a:rPr lang="en-CA" sz="1400" i="1" dirty="0" smtClean="0"/>
              <a:t>The Game</a:t>
            </a:r>
            <a:r>
              <a:rPr lang="en-CA" sz="1400" dirty="0" smtClean="0"/>
              <a:t>, the singles released were: “Another One Bites the Dust” (Deacon), “Crazy Little Thing Called Love” (Mercury), as well as “Save Me” (May) and “Play the Game” (Mercury). Later that year they released the soundtrack for the movie </a:t>
            </a:r>
            <a:r>
              <a:rPr lang="en-CA" sz="1400" i="1" dirty="0" smtClean="0"/>
              <a:t>Flash Gordon</a:t>
            </a:r>
            <a:r>
              <a:rPr lang="en-CA" sz="1400" dirty="0" smtClean="0"/>
              <a:t>.</a:t>
            </a:r>
            <a:endParaRPr lang="en-US" sz="1400" dirty="0" smtClean="0"/>
          </a:p>
          <a:p>
            <a:pPr algn="just"/>
            <a:r>
              <a:rPr lang="en-CA" sz="1400" dirty="0" smtClean="0"/>
              <a:t>	In 1981, Queen didn’t release an album, but they did lots of touring, and worked with David Bowie on a song that was later called “Under Pressure”. Later that year, Queen released their first greatest hits album. It was highly successful, and as of 2007, is the UK’s best selling album. Also Roger Taylor became the first Queen member to release a solo album, called </a:t>
            </a:r>
            <a:r>
              <a:rPr lang="en-CA" sz="1400" i="1" dirty="0" smtClean="0"/>
              <a:t>Fun In Space</a:t>
            </a:r>
            <a:r>
              <a:rPr lang="en-CA" sz="1400" dirty="0" smtClean="0"/>
              <a:t>, though it did not do to well.</a:t>
            </a:r>
            <a:endParaRPr lang="en-US" sz="1400" dirty="0" smtClean="0"/>
          </a:p>
          <a:p>
            <a:pPr algn="just"/>
            <a:r>
              <a:rPr lang="en-CA" sz="1400" dirty="0" smtClean="0"/>
              <a:t>	During the year 1982, Queen released the album Hot Space, which some people called it the worst Queen album and it was hated by Queen’s own Roger Taylor (with an exception of the track “Under Pressure”).</a:t>
            </a:r>
            <a:endParaRPr lang="en-US" sz="1400" dirty="0" smtClean="0"/>
          </a:p>
          <a:p>
            <a:pPr algn="just"/>
            <a:r>
              <a:rPr lang="en-CA" sz="1400" dirty="0" smtClean="0"/>
              <a:t>	Finally in 1984, after a year off from touring, Queen released </a:t>
            </a:r>
            <a:r>
              <a:rPr lang="en-CA" sz="1400" i="1" dirty="0" smtClean="0"/>
              <a:t>The Works</a:t>
            </a:r>
            <a:r>
              <a:rPr lang="en-CA" sz="1400" dirty="0" smtClean="0"/>
              <a:t>. On this album, it had the first Queen single written by Roger Taylor, called “Radio Ga-Ga”, which went on to be a hit. Before this, his songs were deeply underrated. The album, though only 9 tracks long had 4 singles: “Radio Ga-Ga” (Taylor), “It’s a Hard Life” (Mercury), “I Want to Break Free” (Deacon) and “Hammer to Fall” (May), one song from each member.</a:t>
            </a:r>
            <a:endParaRPr lang="en-US" sz="1400" dirty="0" smtClean="0"/>
          </a:p>
          <a:p>
            <a:pPr algn="just"/>
            <a:r>
              <a:rPr lang="en-CA" sz="1400" dirty="0" smtClean="0"/>
              <a:t>	In the year following 1984, Queen toured some more, their most notable concerts being the ‘Rock in Rio’ festival. It was a two night festival, and each night they performed in front of over 180 000 people.</a:t>
            </a:r>
            <a:endParaRPr lang="en-US" sz="1400" dirty="0" smtClean="0"/>
          </a:p>
          <a:p>
            <a:pPr algn="just"/>
            <a:r>
              <a:rPr lang="en-CA" sz="1400" dirty="0" smtClean="0"/>
              <a:t>	At Live Aid, held on July 13</a:t>
            </a:r>
            <a:r>
              <a:rPr lang="en-CA" sz="1400" baseline="30000" dirty="0" smtClean="0"/>
              <a:t>th</a:t>
            </a:r>
            <a:r>
              <a:rPr lang="en-CA" sz="1400" dirty="0" smtClean="0"/>
              <a:t> 1985, Queen as well as many other successful groups performed. They performed some of their greatest hits, and it has become known as one of Queen’s best performances to date, which is really saying something became Queen </a:t>
            </a:r>
            <a:r>
              <a:rPr lang="en-CA" sz="1400" b="1" dirty="0" smtClean="0"/>
              <a:t>always</a:t>
            </a:r>
            <a:r>
              <a:rPr lang="en-CA" sz="1400" dirty="0" smtClean="0"/>
              <a:t>, delivers a great show. Following their Live Aid performance, Queen’s record sales continued to go up, and they ended 1985 by releasing the single “One Vision” which was used in the movie </a:t>
            </a:r>
            <a:r>
              <a:rPr lang="en-CA" sz="1400" i="1" dirty="0" smtClean="0"/>
              <a:t>Iron Eagle</a:t>
            </a:r>
            <a:r>
              <a:rPr lang="en-CA" sz="1400" dirty="0" smtClean="0"/>
              <a:t>. They also released a limited-edition boxed set, </a:t>
            </a:r>
            <a:r>
              <a:rPr lang="en-CA" sz="1400" i="1" dirty="0" smtClean="0"/>
              <a:t>The Complete Works</a:t>
            </a:r>
            <a:r>
              <a:rPr lang="en-CA" sz="1400" dirty="0" smtClean="0"/>
              <a:t>, which contained hits as well as previously unreleased material.</a:t>
            </a:r>
            <a:endParaRPr lang="en-US" sz="1400" dirty="0" smtClean="0"/>
          </a:p>
          <a:p>
            <a:pPr algn="just"/>
            <a:r>
              <a:rPr lang="en-CA" sz="1400" dirty="0" smtClean="0"/>
              <a:t>	In early 1986, Queen began recording the album </a:t>
            </a:r>
            <a:r>
              <a:rPr lang="en-CA" sz="1400" i="1" dirty="0" smtClean="0"/>
              <a:t>A Kind of Magic</a:t>
            </a:r>
            <a:r>
              <a:rPr lang="en-CA" sz="1400" dirty="0" smtClean="0"/>
              <a:t>, containing several songs to be used in the movie </a:t>
            </a:r>
            <a:r>
              <a:rPr lang="en-CA" sz="1400" i="1" dirty="0" smtClean="0"/>
              <a:t>Highlander</a:t>
            </a:r>
            <a:r>
              <a:rPr lang="en-CA" sz="1400" dirty="0" smtClean="0"/>
              <a:t>. The album was very successful, producing a string of hits, including the title track “A Kind of Magic” (Taylor) which contained key lyrics such as “There can only be one”, making reference to the movie’s plot.</a:t>
            </a:r>
            <a:endParaRPr lang="en-US" sz="1400" dirty="0" smtClean="0"/>
          </a:p>
          <a:p>
            <a:pPr algn="just"/>
            <a:r>
              <a:rPr lang="en-CA" sz="1400" dirty="0" smtClean="0"/>
              <a:t>Later that year, Queen went on a sold out tour (the band’s largest) in support of the </a:t>
            </a:r>
            <a:r>
              <a:rPr lang="en-CA" sz="1400" i="1" dirty="0" smtClean="0"/>
              <a:t>A Kind of Magic</a:t>
            </a:r>
            <a:r>
              <a:rPr lang="en-CA" sz="1400" dirty="0" smtClean="0"/>
              <a:t> album. The most notable concert was at Wembley, as there is a CD and DVD collection for the concerts. They couldn’t book Wembley the third night, so instead played at </a:t>
            </a:r>
            <a:r>
              <a:rPr lang="en-CA" sz="1400" dirty="0" err="1" smtClean="0"/>
              <a:t>Knebworth</a:t>
            </a:r>
            <a:r>
              <a:rPr lang="en-CA" sz="1400" dirty="0" smtClean="0"/>
              <a:t> Park, which was sold-out in about two hours. Unfortunately, this was Queen’s last live performance with Mercury. The tour set a record (at the time) for having the most people come to watch the shows.</a:t>
            </a:r>
          </a:p>
          <a:p>
            <a:pPr algn="just"/>
            <a:r>
              <a:rPr lang="en-CA" sz="1400" dirty="0" smtClean="0"/>
              <a:t>	Three years later, they released </a:t>
            </a:r>
            <a:r>
              <a:rPr lang="en-CA" sz="1400" i="1" dirty="0" smtClean="0"/>
              <a:t>The Miracle</a:t>
            </a:r>
            <a:r>
              <a:rPr lang="en-CA" sz="1400" dirty="0" smtClean="0"/>
              <a:t>. This album was very successful, as it contained hits such as: “The Miracle” (Queen), “I Want it All” (May), “The Invisible Man” (Taylor), “Breakthru” (Taylor), and “Scandal” (May).</a:t>
            </a:r>
            <a:endParaRPr lang="en-US" sz="1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Sites </a:t>
            </a:r>
            <a:r>
              <a:rPr lang="en-US" sz="2800" dirty="0" smtClean="0"/>
              <a:t>(official &amp; non-official)</a:t>
            </a:r>
            <a:endParaRPr lang="en-US" sz="2800" dirty="0"/>
          </a:p>
        </p:txBody>
      </p:sp>
      <p:sp>
        <p:nvSpPr>
          <p:cNvPr id="4" name="Content Placeholder 3"/>
          <p:cNvSpPr>
            <a:spLocks noGrp="1"/>
          </p:cNvSpPr>
          <p:nvPr>
            <p:ph sz="half" idx="1"/>
          </p:nvPr>
        </p:nvSpPr>
        <p:spPr>
          <a:xfrm>
            <a:off x="0" y="914400"/>
            <a:ext cx="4572000" cy="5943600"/>
          </a:xfrm>
        </p:spPr>
        <p:txBody>
          <a:bodyPr>
            <a:normAutofit fontScale="47500" lnSpcReduction="20000"/>
          </a:bodyPr>
          <a:lstStyle/>
          <a:p>
            <a:r>
              <a:rPr lang="en-US" dirty="0" smtClean="0">
                <a:latin typeface="+mj-lt"/>
                <a:hlinkClick r:id="rId3"/>
              </a:rPr>
              <a:t>www.queenonline.com</a:t>
            </a:r>
            <a:r>
              <a:rPr lang="en-US" dirty="0" smtClean="0">
                <a:latin typeface="+mj-lt"/>
              </a:rPr>
              <a:t> - Queen’s official site</a:t>
            </a:r>
          </a:p>
          <a:p>
            <a:r>
              <a:rPr lang="en-US" dirty="0" smtClean="0">
                <a:latin typeface="+mj-lt"/>
                <a:hlinkClick r:id="rId4"/>
              </a:rPr>
              <a:t>www.brianmay.com</a:t>
            </a:r>
            <a:r>
              <a:rPr lang="en-US" dirty="0" smtClean="0">
                <a:latin typeface="+mj-lt"/>
              </a:rPr>
              <a:t> - Brian May’s official site</a:t>
            </a:r>
          </a:p>
          <a:p>
            <a:r>
              <a:rPr lang="en-US" dirty="0" smtClean="0">
                <a:latin typeface="+mj-lt"/>
                <a:hlinkClick r:id="rId5"/>
              </a:rPr>
              <a:t>www.queenonline.com/old.html</a:t>
            </a:r>
            <a:r>
              <a:rPr lang="en-US" dirty="0" smtClean="0">
                <a:latin typeface="+mj-lt"/>
              </a:rPr>
              <a:t> - Queen’s official ‘old’ site</a:t>
            </a:r>
          </a:p>
          <a:p>
            <a:r>
              <a:rPr lang="en-US" dirty="0" smtClean="0">
                <a:latin typeface="+mj-lt"/>
                <a:hlinkClick r:id="rId6"/>
              </a:rPr>
              <a:t>www.queenworld.com</a:t>
            </a:r>
            <a:r>
              <a:rPr lang="en-US" dirty="0" smtClean="0">
                <a:latin typeface="+mj-lt"/>
              </a:rPr>
              <a:t> – International Queen </a:t>
            </a:r>
            <a:r>
              <a:rPr lang="en-US" dirty="0" err="1" smtClean="0">
                <a:latin typeface="+mj-lt"/>
              </a:rPr>
              <a:t>Fanclub</a:t>
            </a:r>
            <a:endParaRPr lang="en-US" dirty="0" smtClean="0">
              <a:latin typeface="+mj-lt"/>
            </a:endParaRPr>
          </a:p>
          <a:p>
            <a:r>
              <a:rPr lang="en-US" dirty="0" smtClean="0">
                <a:latin typeface="+mj-lt"/>
                <a:hlinkClick r:id="rId7"/>
              </a:rPr>
              <a:t>www.queenzone.com</a:t>
            </a:r>
            <a:r>
              <a:rPr lang="en-US" dirty="0" smtClean="0">
                <a:latin typeface="+mj-lt"/>
              </a:rPr>
              <a:t> – news, pictures, etc.</a:t>
            </a:r>
          </a:p>
          <a:p>
            <a:r>
              <a:rPr lang="en-US" dirty="0" smtClean="0">
                <a:latin typeface="+mj-lt"/>
                <a:hlinkClick r:id="rId8"/>
              </a:rPr>
              <a:t>http://gr8kingrat.com/</a:t>
            </a:r>
            <a:r>
              <a:rPr lang="en-US" dirty="0" smtClean="0">
                <a:latin typeface="+mj-lt"/>
              </a:rPr>
              <a:t> - stuff about tours, concerts, etc.</a:t>
            </a:r>
          </a:p>
          <a:p>
            <a:r>
              <a:rPr lang="en-US" dirty="0" smtClean="0">
                <a:latin typeface="+mj-lt"/>
                <a:hlinkClick r:id="rId9"/>
              </a:rPr>
              <a:t>www.queenconcerts.com</a:t>
            </a:r>
            <a:r>
              <a:rPr lang="en-US" dirty="0" smtClean="0">
                <a:latin typeface="+mj-lt"/>
              </a:rPr>
              <a:t> – Queen concerts</a:t>
            </a:r>
          </a:p>
          <a:p>
            <a:r>
              <a:rPr lang="en-US" dirty="0" smtClean="0">
                <a:latin typeface="+mj-lt"/>
                <a:hlinkClick r:id="rId10"/>
              </a:rPr>
              <a:t>www.queenpicturehall.com</a:t>
            </a:r>
            <a:r>
              <a:rPr lang="en-US" dirty="0" smtClean="0">
                <a:latin typeface="+mj-lt"/>
              </a:rPr>
              <a:t> – Queen rarities</a:t>
            </a:r>
          </a:p>
          <a:p>
            <a:r>
              <a:rPr lang="en-US" dirty="0" smtClean="0">
                <a:latin typeface="+mj-lt"/>
                <a:hlinkClick r:id="rId11"/>
              </a:rPr>
              <a:t>www.meddows.com</a:t>
            </a:r>
            <a:r>
              <a:rPr lang="en-US" dirty="0" smtClean="0">
                <a:latin typeface="+mj-lt"/>
              </a:rPr>
              <a:t> – fan site</a:t>
            </a:r>
          </a:p>
          <a:p>
            <a:r>
              <a:rPr lang="en-US" dirty="0" smtClean="0">
                <a:latin typeface="+mj-lt"/>
                <a:hlinkClick r:id="rId12"/>
              </a:rPr>
              <a:t>www.queenautographs.com</a:t>
            </a:r>
            <a:r>
              <a:rPr lang="en-US" dirty="0" smtClean="0">
                <a:latin typeface="+mj-lt"/>
              </a:rPr>
              <a:t> – Queen autographs</a:t>
            </a:r>
          </a:p>
          <a:p>
            <a:r>
              <a:rPr lang="en-US" dirty="0" smtClean="0">
                <a:latin typeface="+mj-lt"/>
                <a:hlinkClick r:id="rId13"/>
              </a:rPr>
              <a:t>www.queencaptionsheaven.com.ar</a:t>
            </a:r>
            <a:r>
              <a:rPr lang="en-US" dirty="0" smtClean="0">
                <a:latin typeface="+mj-lt"/>
              </a:rPr>
              <a:t> – 700+ Queen captions</a:t>
            </a:r>
          </a:p>
          <a:p>
            <a:r>
              <a:rPr lang="en-US" dirty="0" smtClean="0">
                <a:latin typeface="+mj-lt"/>
                <a:hlinkClick r:id="rId14"/>
              </a:rPr>
              <a:t>www.queenoz.com</a:t>
            </a:r>
            <a:r>
              <a:rPr lang="en-US" dirty="0" smtClean="0">
                <a:latin typeface="+mj-lt"/>
              </a:rPr>
              <a:t> – lots of pictures</a:t>
            </a:r>
          </a:p>
          <a:p>
            <a:r>
              <a:rPr lang="en-US" dirty="0" smtClean="0">
                <a:latin typeface="+mj-lt"/>
                <a:hlinkClick r:id="rId15"/>
              </a:rPr>
              <a:t>www.queencuttings.com</a:t>
            </a:r>
            <a:r>
              <a:rPr lang="en-US" dirty="0" smtClean="0">
                <a:latin typeface="+mj-lt"/>
              </a:rPr>
              <a:t> – Queen cuttings &amp; clippings</a:t>
            </a:r>
          </a:p>
          <a:p>
            <a:r>
              <a:rPr lang="en-US" dirty="0" smtClean="0">
                <a:latin typeface="+mj-lt"/>
                <a:hlinkClick r:id="rId16"/>
              </a:rPr>
              <a:t>www.queenmuseum.com</a:t>
            </a:r>
            <a:r>
              <a:rPr lang="en-US" dirty="0" smtClean="0">
                <a:latin typeface="+mj-lt"/>
              </a:rPr>
              <a:t> – pictures of rare Queen collector items</a:t>
            </a:r>
          </a:p>
          <a:p>
            <a:r>
              <a:rPr lang="en-US" dirty="0" smtClean="0">
                <a:latin typeface="+mj-lt"/>
                <a:hlinkClick r:id="rId17"/>
              </a:rPr>
              <a:t>www.queenarchives.com</a:t>
            </a:r>
            <a:r>
              <a:rPr lang="en-US" dirty="0" smtClean="0">
                <a:latin typeface="+mj-lt"/>
              </a:rPr>
              <a:t> – articles, interviews, album reviews, etc.</a:t>
            </a:r>
          </a:p>
          <a:p>
            <a:r>
              <a:rPr lang="en-US" dirty="0" smtClean="0">
                <a:latin typeface="+mj-lt"/>
                <a:hlinkClick r:id="rId18"/>
              </a:rPr>
              <a:t>www.queen-headquarters.de</a:t>
            </a:r>
            <a:r>
              <a:rPr lang="en-US" dirty="0" smtClean="0">
                <a:latin typeface="+mj-lt"/>
              </a:rPr>
              <a:t> – German fan site</a:t>
            </a:r>
          </a:p>
          <a:p>
            <a:r>
              <a:rPr lang="en-US" dirty="0" smtClean="0">
                <a:latin typeface="+mj-lt"/>
                <a:hlinkClick r:id="rId19"/>
              </a:rPr>
              <a:t>www.queenfreddie.com</a:t>
            </a:r>
            <a:r>
              <a:rPr lang="en-US" dirty="0" smtClean="0">
                <a:latin typeface="+mj-lt"/>
              </a:rPr>
              <a:t> – Italian fan site</a:t>
            </a:r>
          </a:p>
          <a:p>
            <a:r>
              <a:rPr lang="en-US" dirty="0" smtClean="0">
                <a:latin typeface="+mj-lt"/>
                <a:hlinkClick r:id="rId20"/>
              </a:rPr>
              <a:t>http://queenphotos.blogspot.com</a:t>
            </a:r>
            <a:r>
              <a:rPr lang="en-US" dirty="0" smtClean="0">
                <a:latin typeface="+mj-lt"/>
              </a:rPr>
              <a:t> –</a:t>
            </a:r>
          </a:p>
          <a:p>
            <a:r>
              <a:rPr lang="en-US" dirty="0" smtClean="0">
                <a:latin typeface="+mj-lt"/>
                <a:hlinkClick r:id="rId21"/>
              </a:rPr>
              <a:t>www.mercuryparadise.com</a:t>
            </a:r>
            <a:r>
              <a:rPr lang="en-US" dirty="0" smtClean="0">
                <a:latin typeface="+mj-lt"/>
              </a:rPr>
              <a:t> </a:t>
            </a:r>
          </a:p>
          <a:p>
            <a:r>
              <a:rPr lang="en-US" u="sng" dirty="0" smtClean="0">
                <a:hlinkClick r:id="rId22"/>
              </a:rPr>
              <a:t>http://en.queenvision.com/index.php?content=index</a:t>
            </a:r>
            <a:r>
              <a:rPr lang="en-US" dirty="0" smtClean="0"/>
              <a:t> -  Queen items</a:t>
            </a:r>
          </a:p>
          <a:p>
            <a:r>
              <a:rPr lang="en-US" u="sng" dirty="0" smtClean="0">
                <a:hlinkClick r:id="rId23"/>
              </a:rPr>
              <a:t>http://www.queensongs.info/</a:t>
            </a:r>
            <a:r>
              <a:rPr lang="en-US" dirty="0" smtClean="0"/>
              <a:t> - Queen tabs, chords, sheet music, album/song analysis, etc.</a:t>
            </a:r>
          </a:p>
          <a:p>
            <a:r>
              <a:rPr lang="en-US" u="sng" dirty="0" smtClean="0">
                <a:hlinkClick r:id="rId24"/>
              </a:rPr>
              <a:t>http://www.queenrocks.ru/</a:t>
            </a:r>
            <a:r>
              <a:rPr lang="en-US" dirty="0" smtClean="0"/>
              <a:t> </a:t>
            </a:r>
          </a:p>
          <a:p>
            <a:r>
              <a:rPr lang="en-US" u="sng" dirty="0" smtClean="0">
                <a:hlinkClick r:id="rId25"/>
              </a:rPr>
              <a:t>http://www.queenonstage.com/</a:t>
            </a:r>
            <a:r>
              <a:rPr lang="en-US" dirty="0" smtClean="0"/>
              <a:t> - info page for collectors of </a:t>
            </a:r>
            <a:r>
              <a:rPr lang="en-US" u="sng" dirty="0" smtClean="0"/>
              <a:t>original</a:t>
            </a:r>
            <a:r>
              <a:rPr lang="en-US" dirty="0" smtClean="0"/>
              <a:t> Queen bootleg records</a:t>
            </a:r>
          </a:p>
          <a:p>
            <a:r>
              <a:rPr lang="en-US" u="sng" dirty="0" smtClean="0">
                <a:hlinkClick r:id="rId26"/>
              </a:rPr>
              <a:t>http://www.mercuryphoenixtrust.com/</a:t>
            </a:r>
            <a:endParaRPr lang="en-US" dirty="0" smtClean="0"/>
          </a:p>
          <a:p>
            <a:r>
              <a:rPr lang="en-US" u="sng" dirty="0" smtClean="0">
                <a:hlinkClick r:id="rId27"/>
              </a:rPr>
              <a:t>http://www.brianmayworld.com/</a:t>
            </a:r>
            <a:endParaRPr lang="en-US" dirty="0" smtClean="0"/>
          </a:p>
        </p:txBody>
      </p:sp>
      <p:sp>
        <p:nvSpPr>
          <p:cNvPr id="5" name="Content Placeholder 4"/>
          <p:cNvSpPr>
            <a:spLocks noGrp="1"/>
          </p:cNvSpPr>
          <p:nvPr>
            <p:ph sz="half" idx="2"/>
          </p:nvPr>
        </p:nvSpPr>
        <p:spPr>
          <a:xfrm>
            <a:off x="4419600" y="914400"/>
            <a:ext cx="4724400" cy="5943600"/>
          </a:xfrm>
        </p:spPr>
        <p:txBody>
          <a:bodyPr>
            <a:normAutofit fontScale="47500" lnSpcReduction="20000"/>
          </a:bodyPr>
          <a:lstStyle/>
          <a:p>
            <a:r>
              <a:rPr lang="en-US" dirty="0" smtClean="0">
                <a:latin typeface="+mj-lt"/>
                <a:hlinkClick r:id="rId28"/>
              </a:rPr>
              <a:t>www.ghostofasmile.com</a:t>
            </a:r>
            <a:r>
              <a:rPr lang="en-US" dirty="0" smtClean="0">
                <a:latin typeface="+mj-lt"/>
              </a:rPr>
              <a:t> – everything about Smile</a:t>
            </a:r>
          </a:p>
          <a:p>
            <a:r>
              <a:rPr lang="en-US" dirty="0" smtClean="0">
                <a:latin typeface="+mj-lt"/>
                <a:hlinkClick r:id="rId29"/>
              </a:rPr>
              <a:t>www.queencollector.com</a:t>
            </a:r>
            <a:r>
              <a:rPr lang="en-US" dirty="0" smtClean="0">
                <a:latin typeface="+mj-lt"/>
              </a:rPr>
              <a:t> – Queen rarities</a:t>
            </a:r>
          </a:p>
          <a:p>
            <a:r>
              <a:rPr lang="en-US" dirty="0" smtClean="0">
                <a:latin typeface="+mj-lt"/>
                <a:hlinkClick r:id="rId30"/>
              </a:rPr>
              <a:t>www.deaky.com</a:t>
            </a:r>
            <a:r>
              <a:rPr lang="en-US" dirty="0" smtClean="0">
                <a:latin typeface="+mj-lt"/>
              </a:rPr>
              <a:t> – John fan site</a:t>
            </a:r>
          </a:p>
          <a:p>
            <a:r>
              <a:rPr lang="en-US" dirty="0" smtClean="0">
                <a:latin typeface="+mj-lt"/>
                <a:hlinkClick r:id="rId31"/>
              </a:rPr>
              <a:t>www.mercury-and-queen.com</a:t>
            </a:r>
            <a:r>
              <a:rPr lang="en-US" dirty="0" smtClean="0">
                <a:latin typeface="+mj-lt"/>
              </a:rPr>
              <a:t> - </a:t>
            </a:r>
          </a:p>
          <a:p>
            <a:r>
              <a:rPr lang="en-US" dirty="0" smtClean="0">
                <a:latin typeface="+mj-lt"/>
                <a:hlinkClick r:id="rId32"/>
              </a:rPr>
              <a:t>http://mr-mercury.co.uk/</a:t>
            </a:r>
            <a:r>
              <a:rPr lang="en-US" dirty="0" smtClean="0">
                <a:latin typeface="+mj-lt"/>
              </a:rPr>
              <a:t> - </a:t>
            </a:r>
          </a:p>
          <a:p>
            <a:r>
              <a:rPr lang="en-US" dirty="0" smtClean="0">
                <a:latin typeface="+mj-lt"/>
                <a:hlinkClick r:id="rId33"/>
              </a:rPr>
              <a:t>www.queenlive.ca</a:t>
            </a:r>
            <a:r>
              <a:rPr lang="en-US" dirty="0" smtClean="0">
                <a:latin typeface="+mj-lt"/>
              </a:rPr>
              <a:t> – Canadian Queen site, mainly about concerts</a:t>
            </a:r>
          </a:p>
          <a:p>
            <a:r>
              <a:rPr lang="en-US" dirty="0" smtClean="0">
                <a:latin typeface="+mj-lt"/>
                <a:hlinkClick r:id="rId34"/>
              </a:rPr>
              <a:t>http://uberstories.weebly.com</a:t>
            </a:r>
            <a:r>
              <a:rPr lang="en-US" dirty="0" smtClean="0">
                <a:latin typeface="+mj-lt"/>
              </a:rPr>
              <a:t> – awesome stories about Queen, their kids, &amp; their friends</a:t>
            </a:r>
          </a:p>
          <a:p>
            <a:r>
              <a:rPr lang="en-US" dirty="0" smtClean="0">
                <a:latin typeface="+mj-lt"/>
                <a:hlinkClick r:id="rId35"/>
              </a:rPr>
              <a:t>www.queenmustgoon.net</a:t>
            </a:r>
            <a:r>
              <a:rPr lang="en-US" dirty="0" smtClean="0">
                <a:latin typeface="+mj-lt"/>
              </a:rPr>
              <a:t> - </a:t>
            </a:r>
          </a:p>
          <a:p>
            <a:r>
              <a:rPr lang="en-US" dirty="0" smtClean="0">
                <a:latin typeface="+mj-lt"/>
                <a:hlinkClick r:id="rId36"/>
              </a:rPr>
              <a:t>www.freewebs.com/isthisthereallife/Picturesgallery.htm</a:t>
            </a:r>
            <a:r>
              <a:rPr lang="en-US" dirty="0" smtClean="0">
                <a:latin typeface="+mj-lt"/>
              </a:rPr>
              <a:t> - </a:t>
            </a:r>
          </a:p>
          <a:p>
            <a:r>
              <a:rPr lang="en-US" dirty="0" smtClean="0">
                <a:latin typeface="+mj-lt"/>
                <a:hlinkClick r:id="rId37"/>
              </a:rPr>
              <a:t>http://queenvinyls.com</a:t>
            </a:r>
            <a:r>
              <a:rPr lang="en-US" dirty="0" smtClean="0">
                <a:latin typeface="+mj-lt"/>
              </a:rPr>
              <a:t> – queen vinyl single covers</a:t>
            </a:r>
          </a:p>
          <a:p>
            <a:r>
              <a:rPr lang="en-US" dirty="0" smtClean="0">
                <a:latin typeface="+mj-lt"/>
                <a:hlinkClick r:id="rId38"/>
              </a:rPr>
              <a:t>www.rhyequeenbyethost22.com/index.php</a:t>
            </a:r>
            <a:endParaRPr lang="en-US" dirty="0" smtClean="0">
              <a:latin typeface="+mj-lt"/>
            </a:endParaRPr>
          </a:p>
          <a:p>
            <a:r>
              <a:rPr lang="en-US" dirty="0" smtClean="0">
                <a:latin typeface="+mj-lt"/>
                <a:hlinkClick r:id="rId39"/>
              </a:rPr>
              <a:t>http://www.freewebs.com/roger_taylor/roger411amustread.htm</a:t>
            </a:r>
            <a:r>
              <a:rPr lang="en-US" dirty="0" smtClean="0">
                <a:latin typeface="+mj-lt"/>
              </a:rPr>
              <a:t> - Roger Taylor fan site</a:t>
            </a:r>
          </a:p>
          <a:p>
            <a:r>
              <a:rPr lang="en-US" dirty="0" smtClean="0">
                <a:latin typeface="+mj-lt"/>
                <a:hlinkClick r:id="rId40"/>
              </a:rPr>
              <a:t>http://rogertaylor.info/</a:t>
            </a:r>
            <a:r>
              <a:rPr lang="en-US" dirty="0" smtClean="0">
                <a:latin typeface="+mj-lt"/>
              </a:rPr>
              <a:t> - Roger Taylor fan site</a:t>
            </a:r>
          </a:p>
          <a:p>
            <a:r>
              <a:rPr lang="en-US" dirty="0" smtClean="0">
                <a:latin typeface="+mj-lt"/>
                <a:hlinkClick r:id="rId41"/>
              </a:rPr>
              <a:t>http://www.rogersmeadows.com/</a:t>
            </a:r>
            <a:r>
              <a:rPr lang="en-US" dirty="0" smtClean="0">
                <a:latin typeface="+mj-lt"/>
              </a:rPr>
              <a:t> - Roger Taylor fan site</a:t>
            </a:r>
          </a:p>
          <a:p>
            <a:r>
              <a:rPr lang="en-US" dirty="0" smtClean="0">
                <a:latin typeface="+mj-lt"/>
                <a:hlinkClick r:id="rId42"/>
              </a:rPr>
              <a:t>http://roger-taylor.net/Main.htm</a:t>
            </a:r>
            <a:r>
              <a:rPr lang="en-US" dirty="0" smtClean="0">
                <a:latin typeface="+mj-lt"/>
              </a:rPr>
              <a:t> - Roger Taylor fan site</a:t>
            </a:r>
          </a:p>
          <a:p>
            <a:r>
              <a:rPr lang="en-US" dirty="0" smtClean="0">
                <a:latin typeface="+mj-lt"/>
                <a:hlinkClick r:id="rId43"/>
              </a:rPr>
              <a:t>www.queenpedia.com</a:t>
            </a:r>
            <a:r>
              <a:rPr lang="en-US" dirty="0" smtClean="0">
                <a:latin typeface="+mj-lt"/>
              </a:rPr>
              <a:t> – the Queen encyclopedia</a:t>
            </a:r>
          </a:p>
          <a:p>
            <a:r>
              <a:rPr lang="en-US" dirty="0" smtClean="0">
                <a:latin typeface="+mj-lt"/>
                <a:hlinkClick r:id="rId44"/>
              </a:rPr>
              <a:t>www.pcpki.com/queen/pre.html</a:t>
            </a:r>
            <a:r>
              <a:rPr lang="en-US" dirty="0" smtClean="0">
                <a:latin typeface="+mj-lt"/>
              </a:rPr>
              <a:t> - list of all Queen songs, lyrics, guitar/bass tabs, etc.</a:t>
            </a:r>
          </a:p>
          <a:p>
            <a:r>
              <a:rPr lang="en-US" dirty="0" smtClean="0">
                <a:latin typeface="+mj-lt"/>
                <a:hlinkClick r:id="rId45"/>
              </a:rPr>
              <a:t>www.ultimatequeen.co.uk</a:t>
            </a:r>
            <a:r>
              <a:rPr lang="en-US" dirty="0" smtClean="0">
                <a:latin typeface="+mj-lt"/>
              </a:rPr>
              <a:t> – </a:t>
            </a:r>
          </a:p>
          <a:p>
            <a:r>
              <a:rPr lang="en-US" dirty="0" smtClean="0">
                <a:latin typeface="+mj-lt"/>
                <a:hlinkClick r:id="rId46"/>
              </a:rPr>
              <a:t>http://www.mayniacs.com/index2.html</a:t>
            </a:r>
            <a:r>
              <a:rPr lang="en-US" dirty="0" smtClean="0">
                <a:latin typeface="+mj-lt"/>
              </a:rPr>
              <a:t> - </a:t>
            </a:r>
            <a:r>
              <a:rPr lang="en-US" dirty="0" smtClean="0"/>
              <a:t>Contains all things related to Brian, including extensive MP3 download section for rare tracks</a:t>
            </a:r>
            <a:endParaRPr lang="en-US" dirty="0" smtClean="0">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C:\Users\marjan\Documents\Lisa\Queen\Queen\queen_band_borhap.jpg"/>
          <p:cNvPicPr>
            <a:picLocks noChangeAspect="1" noChangeArrowheads="1"/>
          </p:cNvPicPr>
          <p:nvPr/>
        </p:nvPicPr>
        <p:blipFill>
          <a:blip r:embed="rId3"/>
          <a:srcRect/>
          <a:stretch>
            <a:fillRect/>
          </a:stretch>
        </p:blipFill>
        <p:spPr bwMode="auto">
          <a:xfrm>
            <a:off x="1600200" y="381000"/>
            <a:ext cx="6172200" cy="5622863"/>
          </a:xfrm>
          <a:prstGeom prst="rect">
            <a:avLst/>
          </a:prstGeom>
          <a:noFill/>
          <a:effectLst>
            <a:softEdge rad="635000"/>
          </a:effectLst>
        </p:spPr>
      </p:pic>
      <p:pic>
        <p:nvPicPr>
          <p:cNvPr id="7" name="Picture 4" descr="http://rwrant.co.za/wp-content/uploads/2009/02/queen_band.jpg"/>
          <p:cNvPicPr>
            <a:picLocks noChangeAspect="1" noChangeArrowheads="1"/>
          </p:cNvPicPr>
          <p:nvPr/>
        </p:nvPicPr>
        <p:blipFill>
          <a:blip r:embed="rId4">
            <a:grayscl/>
          </a:blip>
          <a:srcRect r="3072" b="7446"/>
          <a:stretch>
            <a:fillRect/>
          </a:stretch>
        </p:blipFill>
        <p:spPr bwMode="auto">
          <a:xfrm flipH="1">
            <a:off x="1752599" y="308548"/>
            <a:ext cx="5926511" cy="5635052"/>
          </a:xfrm>
          <a:prstGeom prst="rect">
            <a:avLst/>
          </a:prstGeom>
          <a:ln>
            <a:noFill/>
          </a:ln>
          <a:effectLst>
            <a:softEdge rad="317500"/>
          </a:effectLst>
        </p:spPr>
      </p:pic>
      <p:pic>
        <p:nvPicPr>
          <p:cNvPr id="8" name="Picture 6" descr="C:\Users\marjan\Documents\Lisa\Queen\Queen\back.jpg"/>
          <p:cNvPicPr>
            <a:picLocks noChangeAspect="1" noChangeArrowheads="1"/>
          </p:cNvPicPr>
          <p:nvPr/>
        </p:nvPicPr>
        <p:blipFill>
          <a:blip r:embed="rId5">
            <a:biLevel thresh="50000"/>
            <a:lum bright="-40000" contrast="-30000"/>
          </a:blip>
          <a:srcRect/>
          <a:stretch>
            <a:fillRect/>
          </a:stretch>
        </p:blipFill>
        <p:spPr bwMode="auto">
          <a:xfrm>
            <a:off x="3962400" y="4343400"/>
            <a:ext cx="1828800" cy="1641348"/>
          </a:xfrm>
          <a:prstGeom prst="rect">
            <a:avLst/>
          </a:prstGeom>
          <a:noFill/>
          <a:effectLst>
            <a:softEdge rad="317500"/>
          </a:effectLst>
        </p:spPr>
      </p:pic>
      <p:sp>
        <p:nvSpPr>
          <p:cNvPr id="3" name="Rectangle 2"/>
          <p:cNvSpPr/>
          <p:nvPr/>
        </p:nvSpPr>
        <p:spPr>
          <a:xfrm>
            <a:off x="0" y="4419600"/>
            <a:ext cx="9144000" cy="2000548"/>
          </a:xfrm>
          <a:prstGeom prst="rect">
            <a:avLst/>
          </a:prstGeom>
          <a:noFill/>
        </p:spPr>
        <p:txBody>
          <a:bodyPr wrap="square" lIns="91440" tIns="45720" rIns="91440" bIns="45720">
            <a:spAutoFit/>
          </a:bodyPr>
          <a:lstStyle/>
          <a:p>
            <a:pPr algn="ctr"/>
            <a:r>
              <a:rPr lang="en-US" sz="9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loisterBlack BT" pitchFamily="66" charset="0"/>
              </a:rPr>
              <a:t>The End</a:t>
            </a:r>
          </a:p>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2" charset="-78"/>
                <a:cs typeface="Andalus" pitchFamily="2" charset="-78"/>
              </a:rPr>
              <a:t>of this presentation…</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ndalus" pitchFamily="2" charset="-78"/>
              <a:cs typeface="Andalus" pitchFamily="2" charset="-78"/>
            </a:endParaRPr>
          </a:p>
        </p:txBody>
      </p:sp>
      <p:sp>
        <p:nvSpPr>
          <p:cNvPr id="5" name="TextBox 4"/>
          <p:cNvSpPr txBox="1"/>
          <p:nvPr/>
        </p:nvSpPr>
        <p:spPr>
          <a:xfrm>
            <a:off x="0" y="533400"/>
            <a:ext cx="9144000" cy="369332"/>
          </a:xfrm>
          <a:prstGeom prst="rect">
            <a:avLst/>
          </a:prstGeom>
          <a:noFill/>
        </p:spPr>
        <p:txBody>
          <a:bodyPr wrap="square" rtlCol="0">
            <a:spAutoFit/>
          </a:bodyPr>
          <a:lstStyle/>
          <a:p>
            <a:pPr algn="ctr"/>
            <a:r>
              <a:rPr lang="en-US" b="1" dirty="0" smtClean="0">
                <a:solidFill>
                  <a:schemeClr val="bg1"/>
                </a:solidFill>
                <a:latin typeface="Andalus" pitchFamily="2" charset="-78"/>
                <a:cs typeface="Andalus" pitchFamily="2" charset="-78"/>
              </a:rPr>
              <a:t>If you thought this presentation sucked, you suck… a lot.</a:t>
            </a:r>
            <a:endParaRPr lang="en-US" b="1" dirty="0">
              <a:solidFill>
                <a:schemeClr val="bg1"/>
              </a:solidFill>
              <a:latin typeface="Andalus" pitchFamily="2" charset="-78"/>
              <a:cs typeface="Andalus" pitchFamily="2" charset="-78"/>
            </a:endParaRPr>
          </a:p>
        </p:txBody>
      </p:sp>
      <p:sp>
        <p:nvSpPr>
          <p:cNvPr id="6" name="TextBox 5"/>
          <p:cNvSpPr txBox="1"/>
          <p:nvPr/>
        </p:nvSpPr>
        <p:spPr>
          <a:xfrm>
            <a:off x="0" y="6488668"/>
            <a:ext cx="9144000" cy="369332"/>
          </a:xfrm>
          <a:prstGeom prst="rect">
            <a:avLst/>
          </a:prstGeom>
          <a:noFill/>
        </p:spPr>
        <p:txBody>
          <a:bodyPr wrap="square" rtlCol="0">
            <a:spAutoFit/>
          </a:bodyPr>
          <a:lstStyle/>
          <a:p>
            <a:pPr algn="ctr"/>
            <a:r>
              <a:rPr lang="en-US" dirty="0" smtClean="0">
                <a:solidFill>
                  <a:schemeClr val="bg1"/>
                </a:solidFill>
                <a:latin typeface="Andalus" pitchFamily="2" charset="-78"/>
                <a:cs typeface="Andalus" pitchFamily="2" charset="-78"/>
              </a:rPr>
              <a:t>The Show Will Go On…. just not this one</a:t>
            </a:r>
            <a:endParaRPr lang="en-US" dirty="0">
              <a:solidFill>
                <a:schemeClr val="bg1"/>
              </a:solidFill>
              <a:latin typeface="Andalus" pitchFamily="2" charset="-78"/>
              <a:cs typeface="Andalus" pitchFamily="2" charset="-78"/>
            </a:endParaRPr>
          </a:p>
        </p:txBody>
      </p:sp>
      <p:sp>
        <p:nvSpPr>
          <p:cNvPr id="10" name="TextBox 9"/>
          <p:cNvSpPr txBox="1"/>
          <p:nvPr/>
        </p:nvSpPr>
        <p:spPr>
          <a:xfrm>
            <a:off x="0" y="0"/>
            <a:ext cx="9144000" cy="381000"/>
          </a:xfrm>
          <a:prstGeom prst="rect">
            <a:avLst/>
          </a:prstGeom>
          <a:noFill/>
        </p:spPr>
        <p:txBody>
          <a:bodyPr wrap="square" rtlCol="0">
            <a:spAutoFit/>
          </a:bodyPr>
          <a:lstStyle/>
          <a:p>
            <a:pPr algn="ctr"/>
            <a:r>
              <a:rPr lang="en-US" dirty="0" smtClean="0">
                <a:solidFill>
                  <a:schemeClr val="bg1"/>
                </a:solidFill>
                <a:latin typeface="Andalus" pitchFamily="2" charset="-78"/>
                <a:cs typeface="Andalus" pitchFamily="2" charset="-78"/>
              </a:rPr>
              <a:t>This PowerPoint is dedicated to Queen, the best band in music.</a:t>
            </a:r>
            <a:endParaRPr lang="en-US" dirty="0">
              <a:solidFill>
                <a:schemeClr val="bg1"/>
              </a:solidFill>
              <a:latin typeface="Andalus" pitchFamily="2" charset="-78"/>
              <a:cs typeface="Andalus" pitchFamily="2" charset="-78"/>
            </a:endParaRPr>
          </a:p>
        </p:txBody>
      </p:sp>
      <p:pic>
        <p:nvPicPr>
          <p:cNvPr id="9" name="Picture 7" descr="C:\Users\marjan\Documents\Lisa\Queen\Queen\All of them\Queenfoto99.jpg"/>
          <p:cNvPicPr>
            <a:picLocks noChangeAspect="1" noChangeArrowheads="1"/>
          </p:cNvPicPr>
          <p:nvPr/>
        </p:nvPicPr>
        <p:blipFill>
          <a:blip r:embed="rId6">
            <a:lum contrast="40000"/>
          </a:blip>
          <a:srcRect l="10471" t="42471" r="59412" b="12353"/>
          <a:stretch>
            <a:fillRect/>
          </a:stretch>
        </p:blipFill>
        <p:spPr bwMode="auto">
          <a:xfrm>
            <a:off x="0" y="0"/>
            <a:ext cx="914400" cy="1371600"/>
          </a:xfrm>
          <a:prstGeom prst="rect">
            <a:avLst/>
          </a:prstGeom>
          <a:noFill/>
        </p:spPr>
      </p:pic>
      <p:pic>
        <p:nvPicPr>
          <p:cNvPr id="11" name="Picture 7" descr="C:\Users\marjan\Documents\Lisa\Queen\Queen\All of them\Queenfoto99.jpg"/>
          <p:cNvPicPr>
            <a:picLocks noChangeAspect="1" noChangeArrowheads="1"/>
          </p:cNvPicPr>
          <p:nvPr/>
        </p:nvPicPr>
        <p:blipFill>
          <a:blip r:embed="rId6">
            <a:lum contrast="40000"/>
          </a:blip>
          <a:srcRect l="38706" t="8589" r="29295" b="44353"/>
          <a:stretch>
            <a:fillRect/>
          </a:stretch>
        </p:blipFill>
        <p:spPr bwMode="auto">
          <a:xfrm>
            <a:off x="8107680" y="5334000"/>
            <a:ext cx="1036320" cy="1524000"/>
          </a:xfrm>
          <a:prstGeom prst="roundRect">
            <a:avLst/>
          </a:prstGeom>
          <a:ln>
            <a:noFill/>
          </a:ln>
          <a:effectLst/>
        </p:spPr>
      </p:pic>
      <p:pic>
        <p:nvPicPr>
          <p:cNvPr id="12" name="Picture 11" descr="C:\Users\marjan\Documents\Lisa\Queen\Queen\All of them\Queenfoto99.jpg"/>
          <p:cNvPicPr>
            <a:picLocks noChangeAspect="1" noChangeArrowheads="1"/>
          </p:cNvPicPr>
          <p:nvPr/>
        </p:nvPicPr>
        <p:blipFill>
          <a:blip r:embed="rId6">
            <a:lum contrast="40000"/>
          </a:blip>
          <a:srcRect l="59412" t="57529"/>
          <a:stretch>
            <a:fillRect/>
          </a:stretch>
        </p:blipFill>
        <p:spPr bwMode="auto">
          <a:xfrm>
            <a:off x="0" y="5582257"/>
            <a:ext cx="1219200" cy="1275743"/>
          </a:xfrm>
          <a:prstGeom prst="rect">
            <a:avLst/>
          </a:prstGeom>
          <a:noFill/>
        </p:spPr>
      </p:pic>
      <p:pic>
        <p:nvPicPr>
          <p:cNvPr id="13" name="Picture 7" descr="C:\Users\marjan\Documents\Lisa\Queen\Queen\All of them\Queenfoto99.jpg"/>
          <p:cNvPicPr>
            <a:picLocks noChangeAspect="1" noChangeArrowheads="1"/>
          </p:cNvPicPr>
          <p:nvPr/>
        </p:nvPicPr>
        <p:blipFill>
          <a:blip r:embed="rId6">
            <a:lum contrast="40000"/>
          </a:blip>
          <a:srcRect r="63176" b="57529"/>
          <a:stretch>
            <a:fillRect/>
          </a:stretch>
        </p:blipFill>
        <p:spPr bwMode="auto">
          <a:xfrm>
            <a:off x="8049747" y="0"/>
            <a:ext cx="1094253" cy="126206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par>
                                <p:cTn id="8" presetID="20" presetClass="emph" presetSubtype="0" fill="hold" nodeType="withEffect">
                                  <p:stCondLst>
                                    <p:cond delay="0"/>
                                  </p:stCondLst>
                                  <p:iterate type="lt">
                                    <p:tmPct val="10000"/>
                                  </p:iterate>
                                  <p:childTnLst>
                                    <p:set>
                                      <p:cBhvr override="childStyle">
                                        <p:cTn id="9" dur="1000" autoRev="1" fill="hold"/>
                                        <p:tgtEl>
                                          <p:spTgt spid="3">
                                            <p:txEl>
                                              <p:pRg st="0" end="0"/>
                                            </p:txEl>
                                          </p:spTgt>
                                        </p:tgtEl>
                                        <p:attrNameLst>
                                          <p:attrName>style.color</p:attrName>
                                        </p:attrNameLst>
                                      </p:cBhvr>
                                      <p:to>
                                        <p:clrVal>
                                          <a:schemeClr val="hlink"/>
                                        </p:clrVal>
                                      </p:to>
                                    </p:set>
                                    <p:set>
                                      <p:cBhvr>
                                        <p:cTn id="10" dur="1000" autoRev="1" fill="hold"/>
                                        <p:tgtEl>
                                          <p:spTgt spid="3">
                                            <p:txEl>
                                              <p:pRg st="0" end="0"/>
                                            </p:txEl>
                                          </p:spTgt>
                                        </p:tgtEl>
                                        <p:attrNameLst>
                                          <p:attrName>fillcolor</p:attrName>
                                        </p:attrNameLst>
                                      </p:cBhvr>
                                      <p:to>
                                        <p:clrVal>
                                          <a:schemeClr val="hlink"/>
                                        </p:clrVal>
                                      </p:to>
                                    </p:set>
                                    <p:set>
                                      <p:cBhvr>
                                        <p:cTn id="11" dur="1000" autoRev="1"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201972"/>
          </a:xfrm>
          <a:prstGeom prst="rect">
            <a:avLst/>
          </a:prstGeom>
          <a:noFill/>
        </p:spPr>
        <p:txBody>
          <a:bodyPr wrap="square" rtlCol="0">
            <a:spAutoFit/>
          </a:bodyPr>
          <a:lstStyle/>
          <a:p>
            <a:pPr algn="just"/>
            <a:r>
              <a:rPr lang="en-CA" sz="1400" dirty="0" smtClean="0"/>
              <a:t>	After fans noticed Mercury’s thin appearance in 1988, rumours began flying that Mercury had AIDS. For reasons unknown and will stay that way, Mercury denied it, and insisted he was too tired to do interviews. However, Queen continued to put out albums.</a:t>
            </a:r>
            <a:endParaRPr lang="en-US" sz="1400" dirty="0" smtClean="0"/>
          </a:p>
          <a:p>
            <a:pPr algn="just"/>
            <a:r>
              <a:rPr lang="en-CA" sz="1400" dirty="0" smtClean="0"/>
              <a:t>	In 1990, they began working on </a:t>
            </a:r>
            <a:r>
              <a:rPr lang="en-CA" sz="1400" i="1" dirty="0" smtClean="0"/>
              <a:t>Innuendo</a:t>
            </a:r>
            <a:r>
              <a:rPr lang="en-CA" sz="1400" dirty="0" smtClean="0"/>
              <a:t>, but it was not released until 1991, because of Mercury’s deteriorating health. The album had singles which were “These Are the Days of Our Lives” (Taylor), “I’m Going Slightly Mad” (Queen), “Innuendo” (Taylor), “The Show Must Go On” and “Headlong” which there was a video for all of them, “These Are the Days of Our Lives” being Queen’s final video with Mercury. </a:t>
            </a:r>
            <a:endParaRPr lang="en-US" sz="1400" dirty="0" smtClean="0"/>
          </a:p>
          <a:p>
            <a:pPr algn="just"/>
            <a:r>
              <a:rPr lang="en-CA" sz="1400" dirty="0" smtClean="0"/>
              <a:t>	On November 23 1991, Freddie Mercury made a statement (made on his deathbed) confirming that he did in fact had AIDS. Within 12 hours of that statement, Freddie died of </a:t>
            </a:r>
            <a:r>
              <a:rPr lang="en-US" sz="1400" dirty="0" smtClean="0"/>
              <a:t>bronchial pneumonia, which was brought on by AIDS. His funeral service was private and consisted of Freddie’s family, and the remaining members of Queen and their wives. </a:t>
            </a:r>
          </a:p>
          <a:p>
            <a:pPr algn="just"/>
            <a:r>
              <a:rPr lang="en-US" sz="1400" dirty="0" smtClean="0"/>
              <a:t>Shortly after Mercury’s death, “Bohemian Rhapsody” was re-released as a single, with “These Are the Days of Our Lives” as the B-side. The single went to number one. The song was also in 1992’s </a:t>
            </a:r>
            <a:r>
              <a:rPr lang="en-US" sz="1400" i="1" dirty="0" smtClean="0"/>
              <a:t>Wayne’s World</a:t>
            </a:r>
            <a:r>
              <a:rPr lang="en-US" sz="1400" dirty="0" smtClean="0"/>
              <a:t>.</a:t>
            </a:r>
          </a:p>
          <a:p>
            <a:pPr algn="just"/>
            <a:r>
              <a:rPr lang="en-US" sz="1400" dirty="0" smtClean="0"/>
              <a:t>	On April 20</a:t>
            </a:r>
            <a:r>
              <a:rPr lang="en-US" sz="1400" baseline="30000" dirty="0" smtClean="0"/>
              <a:t>th</a:t>
            </a:r>
            <a:r>
              <a:rPr lang="en-US" sz="1400" dirty="0" smtClean="0"/>
              <a:t> 1992, the Freddie Mercury Tribute concert was held at London’s Wembley stadium, it had many performers, three of which were the remaining members of Queen. It was a successful concert that was televised to over 1 billion viewers worldwide. The concert is listed in ‘The Guinness Book of Records’ as "The largest rock star benefit concert." It raised over £20,000,000 for AIDS charities.</a:t>
            </a:r>
          </a:p>
          <a:p>
            <a:pPr algn="just"/>
            <a:r>
              <a:rPr lang="en-US" sz="1400" dirty="0" smtClean="0"/>
              <a:t>	Many fans also paid their respects by leaving gifts and what-not outside of Freddie’s house, which became Mary Austin’s house. Later a statue of Freddie was made in </a:t>
            </a:r>
            <a:r>
              <a:rPr lang="en-US" sz="1400" dirty="0" err="1" smtClean="0"/>
              <a:t>Montreux</a:t>
            </a:r>
            <a:r>
              <a:rPr lang="en-US" sz="1400" dirty="0" smtClean="0"/>
              <a:t>, overlooking a lake, as seen on the cover of </a:t>
            </a:r>
            <a:r>
              <a:rPr lang="en-US" sz="1400" i="1" dirty="0" smtClean="0"/>
              <a:t>Made in Heaven</a:t>
            </a:r>
            <a:r>
              <a:rPr lang="en-US" sz="1400" dirty="0" smtClean="0"/>
              <a:t>.</a:t>
            </a:r>
          </a:p>
          <a:p>
            <a:pPr algn="just"/>
            <a:r>
              <a:rPr lang="en-US" sz="1400" dirty="0" smtClean="0"/>
              <a:t>	Made in Heaven was released in 1995 using material scrapped earlier on in Queen’s career, songs that Freddie recorded in his final days, and some other songs such as Freddie’s solo stuff. After it was released, John Deacon decided to retire from music, Roger Taylor worked on some more solo stuff as well as his side-band The Cross (which later broke-up), and Brian May worked on solo work.</a:t>
            </a:r>
          </a:p>
          <a:p>
            <a:pPr algn="just"/>
            <a:r>
              <a:rPr lang="en-US" sz="1400" dirty="0" smtClean="0"/>
              <a:t>	Several </a:t>
            </a:r>
            <a:r>
              <a:rPr lang="en-US" sz="1400" i="1" dirty="0" smtClean="0"/>
              <a:t>Queen +</a:t>
            </a:r>
            <a:r>
              <a:rPr lang="en-US" sz="1400" dirty="0" smtClean="0"/>
              <a:t> projects were developed in the following years. Brian May and Roger Taylor preformed as Queen on several occasions, with guest singers on lead vocals. At the end of 2004, May and Taylor announced that they would reunite and return to touring in 2005, as Queen + Paul Rodgers. Many people did not like this, thinking that the idea was to replace the irreplaceable Freddie Mercury, and that if they wanted to work together fine, but don’t call yourself ‘Queen’ even if it’s ‘+ (somebody)’. John Deacon did not come back to “Queen” either. They went on to release albums such as “Return of the Champions’ and ‘The Cosmos Rocks’, which weren’t even close to the sales of the actual Queen albums.</a:t>
            </a:r>
          </a:p>
          <a:p>
            <a:pPr algn="just"/>
            <a:r>
              <a:rPr lang="en-US" sz="1400" dirty="0" smtClean="0"/>
              <a:t>Even though Queen (as just Queen) ended after the release of Made in Heaven, they still have many fans, and keep getting more and more. If you still don’t know who Queen is, remember this: Queen is one of the most successful bands in the history of music, and they rock.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marjan\Documents\Lisa\Queen\logofgjh.gif"/>
          <p:cNvPicPr>
            <a:picLocks noChangeAspect="1" noChangeArrowheads="1"/>
          </p:cNvPicPr>
          <p:nvPr/>
        </p:nvPicPr>
        <p:blipFill>
          <a:blip r:embed="rId2">
            <a:lum bright="70000" contrast="-70000"/>
          </a:blip>
          <a:srcRect b="27622"/>
          <a:stretch>
            <a:fillRect/>
          </a:stretch>
        </p:blipFill>
        <p:spPr bwMode="auto">
          <a:xfrm>
            <a:off x="0" y="0"/>
            <a:ext cx="9136642" cy="6858000"/>
          </a:xfrm>
          <a:prstGeom prst="rect">
            <a:avLst/>
          </a:prstGeom>
          <a:noFill/>
        </p:spPr>
      </p:pic>
      <p:sp>
        <p:nvSpPr>
          <p:cNvPr id="3" name="Content Placeholder 2"/>
          <p:cNvSpPr>
            <a:spLocks noGrp="1"/>
          </p:cNvSpPr>
          <p:nvPr>
            <p:ph idx="1"/>
          </p:nvPr>
        </p:nvSpPr>
        <p:spPr>
          <a:xfrm>
            <a:off x="0" y="1219200"/>
            <a:ext cx="9144000" cy="5638800"/>
          </a:xfrm>
        </p:spPr>
        <p:txBody>
          <a:bodyPr>
            <a:normAutofit fontScale="85000" lnSpcReduction="20000"/>
          </a:bodyPr>
          <a:lstStyle/>
          <a:p>
            <a:r>
              <a:rPr lang="en-US" dirty="0" smtClean="0"/>
              <a:t>They have performed in nearly every country in the world (according to Roger, “everywhere with the exception of Russia… we’re banned there”)</a:t>
            </a:r>
          </a:p>
          <a:p>
            <a:r>
              <a:rPr lang="en-US" dirty="0" smtClean="0"/>
              <a:t>The </a:t>
            </a:r>
            <a:r>
              <a:rPr lang="en-US" i="1" dirty="0" smtClean="0"/>
              <a:t>Flash Gordon </a:t>
            </a:r>
            <a:r>
              <a:rPr lang="en-US" dirty="0" smtClean="0"/>
              <a:t>soundtrack they did, was probably the first rock soundtrack for a movie, and many didn’t think it would work. It was considered to be a huge flop, but you have to remember, it was made in 1980.</a:t>
            </a:r>
          </a:p>
          <a:p>
            <a:r>
              <a:rPr lang="en-US" dirty="0" smtClean="0"/>
              <a:t>Originally, Brian and Roger agreed on calling the new band “Grand Dance” (a phrase from the C.S. Lewis trilogy </a:t>
            </a:r>
            <a:r>
              <a:rPr lang="en-US" i="1" dirty="0" smtClean="0"/>
              <a:t>Out of the Silent Planet</a:t>
            </a:r>
            <a:r>
              <a:rPr lang="en-US" dirty="0" smtClean="0"/>
              <a:t>). Obviously, it did not end up being called that.</a:t>
            </a:r>
          </a:p>
          <a:p>
            <a:r>
              <a:rPr lang="en-US" dirty="0" smtClean="0"/>
              <a:t>For the </a:t>
            </a:r>
            <a:r>
              <a:rPr lang="en-US" i="1" dirty="0" smtClean="0"/>
              <a:t>Queen II </a:t>
            </a:r>
            <a:r>
              <a:rPr lang="en-US" dirty="0" smtClean="0"/>
              <a:t>cover pictures, Brian is at the back but if Roger had had Brian’s hair (as in thick and wavy, and of course big) and Brian had Roger’s (as in thinner and straighter), they’d be in opposite places.</a:t>
            </a:r>
          </a:p>
          <a:p>
            <a:endParaRPr lang="en-US" dirty="0"/>
          </a:p>
        </p:txBody>
      </p:sp>
      <p:sp>
        <p:nvSpPr>
          <p:cNvPr id="5" name="Title 4"/>
          <p:cNvSpPr>
            <a:spLocks noGrp="1"/>
          </p:cNvSpPr>
          <p:nvPr>
            <p:ph type="title"/>
          </p:nvPr>
        </p:nvSpPr>
        <p:spPr/>
        <p:txBody>
          <a:bodyPr/>
          <a:lstStyle/>
          <a:p>
            <a:r>
              <a:rPr lang="en-US" dirty="0" smtClean="0"/>
              <a:t> </a:t>
            </a:r>
            <a:endParaRPr lang="en-US" dirty="0"/>
          </a:p>
        </p:txBody>
      </p:sp>
      <p:pic>
        <p:nvPicPr>
          <p:cNvPr id="4099" name="Picture 3" descr="C:\Users\marjan\Documents\Lisa\Queen\pictures\Queen\queen_logo.gif"/>
          <p:cNvPicPr>
            <a:picLocks noChangeAspect="1" noChangeArrowheads="1"/>
          </p:cNvPicPr>
          <p:nvPr/>
        </p:nvPicPr>
        <p:blipFill>
          <a:blip r:embed="rId3"/>
          <a:srcRect/>
          <a:stretch>
            <a:fillRect/>
          </a:stretch>
        </p:blipFill>
        <p:spPr bwMode="auto">
          <a:xfrm>
            <a:off x="3276600" y="1"/>
            <a:ext cx="2514600" cy="1371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C:\Users\marjan\Documents\Lisa\Queen\Queen\queen1(3)asfd.jpg"/>
          <p:cNvPicPr>
            <a:picLocks noChangeAspect="1" noChangeArrowheads="1"/>
          </p:cNvPicPr>
          <p:nvPr/>
        </p:nvPicPr>
        <p:blipFill>
          <a:blip r:embed="rId2">
            <a:duotone>
              <a:schemeClr val="bg2">
                <a:shade val="45000"/>
                <a:satMod val="135000"/>
              </a:schemeClr>
              <a:prstClr val="white"/>
            </a:duotone>
            <a:lum contrast="10000"/>
          </a:blip>
          <a:srcRect/>
          <a:stretch>
            <a:fillRect/>
          </a:stretch>
        </p:blipFill>
        <p:spPr bwMode="auto">
          <a:xfrm>
            <a:off x="0" y="0"/>
            <a:ext cx="4648200" cy="4572000"/>
          </a:xfrm>
          <a:prstGeom prst="rect">
            <a:avLst/>
          </a:prstGeom>
          <a:noFill/>
        </p:spPr>
      </p:pic>
      <p:sp>
        <p:nvSpPr>
          <p:cNvPr id="2" name="Title 1"/>
          <p:cNvSpPr>
            <a:spLocks noGrp="1"/>
          </p:cNvSpPr>
          <p:nvPr>
            <p:ph type="title"/>
          </p:nvPr>
        </p:nvSpPr>
        <p:spPr>
          <a:xfrm>
            <a:off x="0" y="273050"/>
            <a:ext cx="3886200" cy="1162050"/>
          </a:xfrm>
        </p:spPr>
        <p:txBody>
          <a:bodyPr>
            <a:noAutofit/>
          </a:bodyPr>
          <a:lstStyle/>
          <a:p>
            <a:r>
              <a:rPr lang="en-US" sz="6600" b="0" dirty="0" smtClean="0"/>
              <a:t>The Logo</a:t>
            </a:r>
            <a:endParaRPr lang="en-US" sz="6600" b="0" dirty="0"/>
          </a:p>
        </p:txBody>
      </p:sp>
      <p:pic>
        <p:nvPicPr>
          <p:cNvPr id="8" name="Picture 2" descr="http://upload.wikimedia.org/wikipedia/it/e/ef/Logo_Queen.png"/>
          <p:cNvPicPr>
            <a:picLocks noGrp="1" noChangeAspect="1" noChangeArrowheads="1"/>
          </p:cNvPicPr>
          <p:nvPr>
            <p:ph idx="1"/>
          </p:nvPr>
        </p:nvPicPr>
        <p:blipFill>
          <a:blip r:embed="rId3"/>
          <a:stretch>
            <a:fillRect/>
          </a:stretch>
        </p:blipFill>
        <p:spPr bwMode="auto">
          <a:xfrm>
            <a:off x="3575050" y="319962"/>
            <a:ext cx="5111750" cy="5759289"/>
          </a:xfrm>
          <a:prstGeom prst="rect">
            <a:avLst/>
          </a:prstGeom>
          <a:noFill/>
        </p:spPr>
      </p:pic>
      <p:sp>
        <p:nvSpPr>
          <p:cNvPr id="7" name="Text Placeholder 6"/>
          <p:cNvSpPr>
            <a:spLocks noGrp="1"/>
          </p:cNvSpPr>
          <p:nvPr>
            <p:ph type="body" sz="half" idx="2"/>
          </p:nvPr>
        </p:nvSpPr>
        <p:spPr>
          <a:xfrm>
            <a:off x="0" y="1371600"/>
            <a:ext cx="3581400" cy="5486400"/>
          </a:xfrm>
        </p:spPr>
        <p:txBody>
          <a:bodyPr>
            <a:noAutofit/>
          </a:bodyPr>
          <a:lstStyle/>
          <a:p>
            <a:pPr algn="just"/>
            <a:r>
              <a:rPr lang="en-US" sz="1600" dirty="0" smtClean="0">
                <a:cs typeface="Angsana New" pitchFamily="18" charset="-34"/>
              </a:rPr>
              <a:t>The Queen logo, also known as the Queen crest, was designed by Freddie Mercury (who earned a degree in Illustration and Graphic Design) shortly before the release of their first album. The logo features the zodiac signs of all four members: two lions for Leo (Taylor and Deacon), a crab for Cancer (May), and two fairies for Virgo (Mercury). The lions are embracing a stylish letter Q (which obviously represents the name Queen), the crab is resting on top of the Q with flames rising above it, and the fairies are sheltering below a lion. There is also a crown in the Q and the whole logo is over-shadowed by an enormous phoenix, the  bird of classical Greek mythology, who rose from the ashes symbolizing immortality, resurrection and life after death. It is supposed to resemble the Royal Coat of Arms of the U.K.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rjan\Documents\Lisa\Queen\pictures\Queen\Queendfg.gif"/>
          <p:cNvPicPr>
            <a:picLocks noChangeAspect="1" noChangeArrowheads="1"/>
          </p:cNvPicPr>
          <p:nvPr/>
        </p:nvPicPr>
        <p:blipFill>
          <a:blip r:embed="rId2">
            <a:lum contrast="40000"/>
          </a:blip>
          <a:srcRect/>
          <a:stretch>
            <a:fillRect/>
          </a:stretch>
        </p:blipFill>
        <p:spPr bwMode="auto">
          <a:xfrm rot="1516906">
            <a:off x="6144037" y="1675215"/>
            <a:ext cx="2494732" cy="2414581"/>
          </a:xfrm>
          <a:prstGeom prst="rect">
            <a:avLst/>
          </a:prstGeom>
          <a:noFill/>
        </p:spPr>
      </p:pic>
      <p:sp>
        <p:nvSpPr>
          <p:cNvPr id="2" name="Title 1"/>
          <p:cNvSpPr>
            <a:spLocks noGrp="1"/>
          </p:cNvSpPr>
          <p:nvPr>
            <p:ph type="title"/>
          </p:nvPr>
        </p:nvSpPr>
        <p:spPr/>
        <p:txBody>
          <a:bodyPr/>
          <a:lstStyle/>
          <a:p>
            <a:r>
              <a:rPr lang="en-US" dirty="0" smtClean="0"/>
              <a:t>Recent Queen News</a:t>
            </a:r>
            <a:endParaRPr lang="en-US" dirty="0"/>
          </a:p>
        </p:txBody>
      </p:sp>
      <p:sp>
        <p:nvSpPr>
          <p:cNvPr id="3" name="Content Placeholder 2"/>
          <p:cNvSpPr>
            <a:spLocks noGrp="1"/>
          </p:cNvSpPr>
          <p:nvPr>
            <p:ph idx="1"/>
          </p:nvPr>
        </p:nvSpPr>
        <p:spPr>
          <a:xfrm>
            <a:off x="0" y="1219200"/>
            <a:ext cx="9144000" cy="5638800"/>
          </a:xfrm>
        </p:spPr>
        <p:txBody>
          <a:bodyPr>
            <a:normAutofit fontScale="70000" lnSpcReduction="20000"/>
          </a:bodyPr>
          <a:lstStyle/>
          <a:p>
            <a:r>
              <a:rPr lang="en-US" dirty="0" smtClean="0"/>
              <a:t>Queen is coming to Rock Band in October. The 10 tracks are:</a:t>
            </a:r>
            <a:br>
              <a:rPr lang="en-US" dirty="0" smtClean="0"/>
            </a:br>
            <a:r>
              <a:rPr lang="en-US" dirty="0" smtClean="0"/>
              <a:t>* Another One Bites The Dust</a:t>
            </a:r>
            <a:br>
              <a:rPr lang="en-US" dirty="0" smtClean="0"/>
            </a:br>
            <a:r>
              <a:rPr lang="en-US" dirty="0" smtClean="0"/>
              <a:t>* Crazy Little Thing Called Love</a:t>
            </a:r>
            <a:br>
              <a:rPr lang="en-US" dirty="0" smtClean="0"/>
            </a:br>
            <a:r>
              <a:rPr lang="en-US" dirty="0" smtClean="0"/>
              <a:t>* One Vision</a:t>
            </a:r>
            <a:br>
              <a:rPr lang="en-US" dirty="0" smtClean="0"/>
            </a:br>
            <a:r>
              <a:rPr lang="en-US" dirty="0" smtClean="0"/>
              <a:t>* Fat Bottomed Girls</a:t>
            </a:r>
            <a:br>
              <a:rPr lang="en-US" dirty="0" smtClean="0"/>
            </a:br>
            <a:r>
              <a:rPr lang="en-US" dirty="0" smtClean="0"/>
              <a:t>* I Want It All</a:t>
            </a:r>
            <a:br>
              <a:rPr lang="en-US" dirty="0" smtClean="0"/>
            </a:br>
            <a:r>
              <a:rPr lang="en-US" dirty="0" smtClean="0"/>
              <a:t>* I Want to Break Free</a:t>
            </a:r>
            <a:br>
              <a:rPr lang="en-US" dirty="0" smtClean="0"/>
            </a:br>
            <a:r>
              <a:rPr lang="en-US" dirty="0" smtClean="0"/>
              <a:t>* Killer Queen</a:t>
            </a:r>
            <a:br>
              <a:rPr lang="en-US" dirty="0" smtClean="0"/>
            </a:br>
            <a:r>
              <a:rPr lang="en-US" dirty="0" smtClean="0"/>
              <a:t>* Somebody to Love</a:t>
            </a:r>
            <a:br>
              <a:rPr lang="en-US" dirty="0" smtClean="0"/>
            </a:br>
            <a:r>
              <a:rPr lang="en-US" dirty="0" smtClean="0"/>
              <a:t>* Tie Your Mother Down</a:t>
            </a:r>
            <a:br>
              <a:rPr lang="en-US" dirty="0" smtClean="0"/>
            </a:br>
            <a:r>
              <a:rPr lang="en-US" dirty="0" smtClean="0"/>
              <a:t>* Under Pressure</a:t>
            </a:r>
            <a:br>
              <a:rPr lang="en-US" dirty="0" smtClean="0"/>
            </a:br>
            <a:r>
              <a:rPr lang="en-US" dirty="0" smtClean="0"/>
              <a:t>Or as one site put it, all the good ones except for Bohemian Rhapsody.</a:t>
            </a:r>
          </a:p>
          <a:p>
            <a:r>
              <a:rPr lang="en-US" dirty="0" smtClean="0"/>
              <a:t>Brian May recorded a charity single, with all proceeds going to breast cancer research, in Abbey Road studios in late September.</a:t>
            </a:r>
          </a:p>
          <a:p>
            <a:r>
              <a:rPr lang="en-US" dirty="0" smtClean="0"/>
              <a:t>As you may or may not know, there is a Queen musical called We Will Rock You. Apparently there is also going to be a movie with the same name coming out sometime within the next 1 or 2 years.</a:t>
            </a:r>
          </a:p>
          <a:p>
            <a:r>
              <a:rPr lang="en-US" dirty="0" smtClean="0"/>
              <a:t>There is a Cosmos Rocks bundle coming out, not that anybody really cares.</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4572000" cy="1435100"/>
          </a:xfrm>
        </p:spPr>
        <p:txBody>
          <a:bodyPr>
            <a:normAutofit/>
          </a:bodyPr>
          <a:lstStyle/>
          <a:p>
            <a:r>
              <a:rPr lang="en-US" sz="3600" dirty="0" smtClean="0"/>
              <a:t>NO DEACON CLOSE IN LEICESTER</a:t>
            </a:r>
            <a:endParaRPr lang="en-US" sz="3600" dirty="0"/>
          </a:p>
        </p:txBody>
      </p:sp>
      <p:sp>
        <p:nvSpPr>
          <p:cNvPr id="6" name="Text Placeholder 5"/>
          <p:cNvSpPr>
            <a:spLocks noGrp="1"/>
          </p:cNvSpPr>
          <p:nvPr>
            <p:ph type="body" sz="half" idx="2"/>
          </p:nvPr>
        </p:nvSpPr>
        <p:spPr>
          <a:xfrm>
            <a:off x="0" y="1435100"/>
            <a:ext cx="4572000" cy="5422900"/>
          </a:xfrm>
        </p:spPr>
        <p:txBody>
          <a:bodyPr>
            <a:noAutofit/>
          </a:bodyPr>
          <a:lstStyle/>
          <a:p>
            <a:r>
              <a:rPr lang="en-US" sz="1100" dirty="0" err="1" smtClean="0"/>
              <a:t>Councillors</a:t>
            </a:r>
            <a:r>
              <a:rPr lang="en-US" sz="1100" dirty="0" smtClean="0"/>
              <a:t> have rejected their area’s two most famous son’s when choosing the name of a new street.</a:t>
            </a:r>
            <a:r>
              <a:rPr lang="en-US" sz="1000" dirty="0" smtClean="0"/>
              <a:t/>
            </a:r>
            <a:br>
              <a:rPr lang="en-US" sz="1000" dirty="0" smtClean="0"/>
            </a:br>
            <a:r>
              <a:rPr lang="en-US" sz="1000" dirty="0" smtClean="0"/>
              <a:t/>
            </a:r>
            <a:br>
              <a:rPr lang="en-US" sz="1000" dirty="0" smtClean="0"/>
            </a:br>
            <a:r>
              <a:rPr lang="en-US" sz="1000" dirty="0" err="1" smtClean="0"/>
              <a:t>Oadby</a:t>
            </a:r>
            <a:r>
              <a:rPr lang="en-US" sz="1000" dirty="0" smtClean="0"/>
              <a:t> and </a:t>
            </a:r>
            <a:r>
              <a:rPr lang="en-US" sz="1000" dirty="0" err="1" smtClean="0"/>
              <a:t>Wigston</a:t>
            </a:r>
            <a:r>
              <a:rPr lang="en-US" sz="1000" dirty="0" smtClean="0"/>
              <a:t> Borough Council had to name a road on a new housing development, which is between Leicester Road and Victoria Street, in </a:t>
            </a:r>
            <a:r>
              <a:rPr lang="en-US" sz="1000" dirty="0" err="1" smtClean="0"/>
              <a:t>Wigston</a:t>
            </a:r>
            <a:r>
              <a:rPr lang="en-US" sz="1000" dirty="0" smtClean="0"/>
              <a:t>.</a:t>
            </a:r>
            <a:br>
              <a:rPr lang="en-US" sz="1000" dirty="0" smtClean="0"/>
            </a:br>
            <a:r>
              <a:rPr lang="en-US" sz="1000" dirty="0" smtClean="0"/>
              <a:t>Developer </a:t>
            </a:r>
            <a:r>
              <a:rPr lang="en-US" sz="1000" dirty="0" err="1" smtClean="0"/>
              <a:t>Jelson</a:t>
            </a:r>
            <a:r>
              <a:rPr lang="en-US" sz="1000" dirty="0" smtClean="0"/>
              <a:t> put forward a number of suggestions for the road, including naming it after the most famous former </a:t>
            </a:r>
            <a:r>
              <a:rPr lang="en-US" sz="1000" dirty="0" err="1" smtClean="0"/>
              <a:t>Wigston</a:t>
            </a:r>
            <a:r>
              <a:rPr lang="en-US" sz="1000" dirty="0" smtClean="0"/>
              <a:t> resident, Graham Chapman.</a:t>
            </a:r>
            <a:br>
              <a:rPr lang="en-US" sz="1000" dirty="0" smtClean="0"/>
            </a:br>
            <a:r>
              <a:rPr lang="en-US" sz="1000" dirty="0" smtClean="0"/>
              <a:t>The comic genius and member of the Monty Python team grew up in the town where his father, Walter, was a police sergeant.</a:t>
            </a:r>
            <a:br>
              <a:rPr lang="en-US" sz="1000" dirty="0" smtClean="0"/>
            </a:br>
            <a:r>
              <a:rPr lang="en-US" sz="1000" dirty="0" smtClean="0"/>
              <a:t>Despite being part of one of the greatest comedy teams ever, there is no tribute to Chapman in the town.</a:t>
            </a:r>
            <a:br>
              <a:rPr lang="en-US" sz="1000" dirty="0" smtClean="0"/>
            </a:br>
            <a:r>
              <a:rPr lang="en-US" sz="1000" dirty="0" err="1" smtClean="0"/>
              <a:t>Councillors</a:t>
            </a:r>
            <a:r>
              <a:rPr lang="en-US" sz="1000" dirty="0" smtClean="0"/>
              <a:t> spurned the latest chance to provide some recognition of the star of Python films such as The Life Of Brian when it named the road Two Steeples.</a:t>
            </a:r>
            <a:br>
              <a:rPr lang="en-US" sz="1000" dirty="0" smtClean="0"/>
            </a:br>
            <a:r>
              <a:rPr lang="en-US" sz="1000" dirty="0" err="1" smtClean="0"/>
              <a:t>Coun</a:t>
            </a:r>
            <a:r>
              <a:rPr lang="en-US" sz="1000" dirty="0" smtClean="0"/>
              <a:t>. Bill </a:t>
            </a:r>
            <a:r>
              <a:rPr lang="en-US" sz="1000" dirty="0" err="1" smtClean="0"/>
              <a:t>Boulter</a:t>
            </a:r>
            <a:r>
              <a:rPr lang="en-US" sz="1000" dirty="0" smtClean="0"/>
              <a:t> is chairman of the council’s services committee, which took the decision earlier this week.</a:t>
            </a:r>
            <a:br>
              <a:rPr lang="en-US" sz="1000" dirty="0" smtClean="0"/>
            </a:br>
            <a:r>
              <a:rPr lang="en-US" sz="1000" dirty="0" smtClean="0"/>
              <a:t>He said they decided on a name which showed it’s historical links to the town as well as the site the houses are being built on – instead of the more famous option.</a:t>
            </a:r>
            <a:br>
              <a:rPr lang="en-US" sz="1000" dirty="0" smtClean="0"/>
            </a:br>
            <a:r>
              <a:rPr lang="en-US" sz="1000" dirty="0" smtClean="0"/>
              <a:t>He said “The site was occupied by the Two Steeples Hosiery Company.</a:t>
            </a:r>
            <a:br>
              <a:rPr lang="en-US" sz="1000" dirty="0" smtClean="0"/>
            </a:br>
            <a:r>
              <a:rPr lang="en-US" sz="1000" dirty="0" smtClean="0"/>
              <a:t>“Two Steeples also features on the coat of arms. </a:t>
            </a:r>
            <a:r>
              <a:rPr lang="en-US" sz="1000" dirty="0" err="1" smtClean="0"/>
              <a:t>Wigston</a:t>
            </a:r>
            <a:r>
              <a:rPr lang="en-US" sz="1000" dirty="0" smtClean="0"/>
              <a:t> was known as </a:t>
            </a:r>
            <a:r>
              <a:rPr lang="en-US" sz="1000" dirty="0" err="1" smtClean="0"/>
              <a:t>Wigston</a:t>
            </a:r>
            <a:r>
              <a:rPr lang="en-US" sz="1000" dirty="0" smtClean="0"/>
              <a:t> Two Steeples hundreds of years ago. That is where it stems from. It will be called Two Steeples Square. The houses are being built at the moment and the street name sign is the last thing to go up. It was the fact that it was the name of the hosiery factory that was on there as well as the name of the town”</a:t>
            </a:r>
            <a:br>
              <a:rPr lang="en-US" sz="1000" dirty="0" smtClean="0"/>
            </a:br>
            <a:r>
              <a:rPr lang="en-US" sz="1000" dirty="0" smtClean="0"/>
              <a:t>The name Two Steeples apparently comes from the Middle Ages as there were two churches in the town. All Saints and St </a:t>
            </a:r>
            <a:r>
              <a:rPr lang="en-US" sz="1000" dirty="0" err="1" smtClean="0"/>
              <a:t>Winstans</a:t>
            </a:r>
            <a:r>
              <a:rPr lang="en-US" sz="1000" dirty="0" smtClean="0"/>
              <a:t>.</a:t>
            </a:r>
            <a:br>
              <a:rPr lang="en-US" sz="1000" dirty="0" smtClean="0"/>
            </a:br>
            <a:r>
              <a:rPr lang="en-US" sz="1000" dirty="0" err="1" smtClean="0"/>
              <a:t>Councillors</a:t>
            </a:r>
            <a:r>
              <a:rPr lang="en-US" sz="1000" dirty="0" smtClean="0"/>
              <a:t> also rejected the name Deacon Close, which was suggested as a way of </a:t>
            </a:r>
            <a:r>
              <a:rPr lang="en-US" sz="1000" dirty="0" err="1" smtClean="0"/>
              <a:t>recognising</a:t>
            </a:r>
            <a:r>
              <a:rPr lang="en-US" sz="1000" dirty="0" smtClean="0"/>
              <a:t> Queen bassist John Deacon.</a:t>
            </a:r>
            <a:br>
              <a:rPr lang="en-US" sz="1000" dirty="0" smtClean="0"/>
            </a:br>
            <a:r>
              <a:rPr lang="en-US" sz="1000" dirty="0" smtClean="0"/>
              <a:t>The guitarist from the world famous band was born in </a:t>
            </a:r>
            <a:r>
              <a:rPr lang="en-US" sz="1000" dirty="0" err="1" smtClean="0"/>
              <a:t>Oadby</a:t>
            </a:r>
            <a:r>
              <a:rPr lang="en-US" sz="1000" dirty="0" smtClean="0"/>
              <a:t> and went to Beauchamp Grammar school, where he was in his first band.</a:t>
            </a:r>
            <a:br>
              <a:rPr lang="en-US" sz="1000" dirty="0" smtClean="0"/>
            </a:br>
            <a:r>
              <a:rPr lang="en-US" sz="1000" dirty="0" smtClean="0"/>
              <a:t>Jackie Smith, who runs the Queen fan club, backed the idea of some form of recognition of John’s roots within the borough.</a:t>
            </a:r>
            <a:br>
              <a:rPr lang="en-US" sz="1000" dirty="0" smtClean="0"/>
            </a:br>
            <a:r>
              <a:rPr lang="en-US" sz="1000" dirty="0" smtClean="0"/>
              <a:t>She said “I think it’s a fantastic idea. I think it would be really good to have something. It’s very difficult when deciding to name things after famous people, but I think there should be something for John, especially as he has always been the quiet one of Queen. I do honestly think he would be very touched if they did that”. </a:t>
            </a:r>
            <a:endParaRPr lang="en-US" sz="1000" dirty="0"/>
          </a:p>
        </p:txBody>
      </p:sp>
      <p:pic>
        <p:nvPicPr>
          <p:cNvPr id="7" name="Content Placeholder 6" descr="http://www.queenworld.com/artman/uploads/leicester_mercury__11_jan_08.jpg"/>
          <p:cNvPicPr>
            <a:picLocks noGrp="1"/>
          </p:cNvPicPr>
          <p:nvPr>
            <p:ph idx="1"/>
          </p:nvPr>
        </p:nvPicPr>
        <p:blipFill>
          <a:blip r:embed="rId2"/>
          <a:srcRect/>
          <a:stretch>
            <a:fillRect/>
          </a:stretch>
        </p:blipFill>
        <p:spPr bwMode="auto">
          <a:xfrm>
            <a:off x="4572001" y="0"/>
            <a:ext cx="4572000" cy="6858000"/>
          </a:xfrm>
          <a:prstGeom prst="rect">
            <a:avLst/>
          </a:prstGeom>
          <a:noFill/>
          <a:ln w="9525">
            <a:noFill/>
            <a:miter lim="800000"/>
            <a:headEnd/>
            <a:tailEnd/>
          </a:ln>
        </p:spPr>
      </p:pic>
      <p:sp>
        <p:nvSpPr>
          <p:cNvPr id="8" name="TextBox 7"/>
          <p:cNvSpPr txBox="1"/>
          <p:nvPr/>
        </p:nvSpPr>
        <p:spPr>
          <a:xfrm>
            <a:off x="0" y="0"/>
            <a:ext cx="4572000" cy="200055"/>
          </a:xfrm>
          <a:prstGeom prst="rect">
            <a:avLst/>
          </a:prstGeom>
          <a:noFill/>
        </p:spPr>
        <p:txBody>
          <a:bodyPr wrap="square" rtlCol="0">
            <a:spAutoFit/>
          </a:bodyPr>
          <a:lstStyle/>
          <a:p>
            <a:r>
              <a:rPr lang="en-US" sz="700" dirty="0" smtClean="0"/>
              <a:t>Many thanks to Martin Patterson for sending the article which appeared in the Leicester Mercury newspaper. </a:t>
            </a:r>
            <a:endParaRPr lang="en-US" sz="7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Book</a:t>
            </a:r>
            <a:endParaRPr lang="en-US" dirty="0"/>
          </a:p>
        </p:txBody>
      </p:sp>
      <p:sp>
        <p:nvSpPr>
          <p:cNvPr id="3" name="Content Placeholder 2"/>
          <p:cNvSpPr>
            <a:spLocks noGrp="1"/>
          </p:cNvSpPr>
          <p:nvPr>
            <p:ph sz="half" idx="1"/>
          </p:nvPr>
        </p:nvSpPr>
        <p:spPr>
          <a:xfrm>
            <a:off x="0" y="1447800"/>
            <a:ext cx="4800600" cy="5410200"/>
          </a:xfrm>
        </p:spPr>
        <p:txBody>
          <a:bodyPr>
            <a:normAutofit fontScale="55000" lnSpcReduction="20000"/>
          </a:bodyPr>
          <a:lstStyle/>
          <a:p>
            <a:pPr>
              <a:buNone/>
            </a:pPr>
            <a:r>
              <a:rPr lang="en-US" dirty="0" smtClean="0"/>
              <a:t>	'Rock's pictures of Queen's breakthrough gig at Imperial College in 1973 are just some of the rare and unseen images collected in Killer Queen...'</a:t>
            </a:r>
            <a:br>
              <a:rPr lang="en-US" dirty="0" smtClean="0"/>
            </a:br>
            <a:r>
              <a:rPr lang="en-US" dirty="0" smtClean="0"/>
              <a:t>Uncut, February 2004 </a:t>
            </a:r>
            <a:br>
              <a:rPr lang="en-US" dirty="0" smtClean="0"/>
            </a:br>
            <a:r>
              <a:rPr lang="en-US" dirty="0" smtClean="0"/>
              <a:t/>
            </a:r>
            <a:br>
              <a:rPr lang="en-US" dirty="0" smtClean="0"/>
            </a:br>
            <a:r>
              <a:rPr lang="en-US" dirty="0" smtClean="0"/>
              <a:t>'a book so ludicrously luxurious even by Genesis's standards... Even the candid shots scream, or gasp quality... When you see Rock's imagery...the price seems immaterial, darling.'</a:t>
            </a:r>
            <a:br>
              <a:rPr lang="en-US" dirty="0" smtClean="0"/>
            </a:br>
            <a:r>
              <a:rPr lang="en-US" dirty="0" smtClean="0"/>
              <a:t>Record Collector, December 2003 </a:t>
            </a:r>
            <a:br>
              <a:rPr lang="en-US" dirty="0" smtClean="0"/>
            </a:br>
            <a:r>
              <a:rPr lang="en-US" dirty="0" smtClean="0"/>
              <a:t/>
            </a:r>
            <a:br>
              <a:rPr lang="en-US" dirty="0" smtClean="0"/>
            </a:br>
            <a:r>
              <a:rPr lang="en-US" dirty="0" smtClean="0"/>
              <a:t>'this exquisitely produced photo book ... containing outtakes, test </a:t>
            </a:r>
            <a:r>
              <a:rPr lang="en-US" dirty="0" err="1" smtClean="0"/>
              <a:t>Polaroids</a:t>
            </a:r>
            <a:r>
              <a:rPr lang="en-US" dirty="0" smtClean="0"/>
              <a:t>, and other previously seen snapshots that might even surprise die-hard fans who thought they'd seen everything.'</a:t>
            </a:r>
            <a:br>
              <a:rPr lang="en-US" dirty="0" smtClean="0"/>
            </a:br>
            <a:r>
              <a:rPr lang="en-US" dirty="0" smtClean="0"/>
              <a:t>New Beats, December 2003 </a:t>
            </a:r>
            <a:br>
              <a:rPr lang="en-US" dirty="0" smtClean="0"/>
            </a:br>
            <a:r>
              <a:rPr lang="en-US" dirty="0" smtClean="0"/>
              <a:t/>
            </a:r>
            <a:br>
              <a:rPr lang="en-US" dirty="0" smtClean="0"/>
            </a:br>
            <a:r>
              <a:rPr lang="en-US" dirty="0" smtClean="0"/>
              <a:t>'One of the treasures in Killer Queen is Mick's cover shoot for the '74 LP, Sheer Heart Attack.'</a:t>
            </a:r>
            <a:br>
              <a:rPr lang="en-US" dirty="0" smtClean="0"/>
            </a:br>
            <a:r>
              <a:rPr lang="en-US" dirty="0" smtClean="0"/>
              <a:t>'... acres of unseen photos'</a:t>
            </a:r>
            <a:br>
              <a:rPr lang="en-US" dirty="0" smtClean="0"/>
            </a:br>
            <a:r>
              <a:rPr lang="en-US" dirty="0" err="1" smtClean="0"/>
              <a:t>Mojo</a:t>
            </a:r>
            <a:r>
              <a:rPr lang="en-US" dirty="0" smtClean="0"/>
              <a:t>, December 2003 </a:t>
            </a:r>
          </a:p>
          <a:p>
            <a:pPr>
              <a:buNone/>
            </a:pPr>
            <a:endParaRPr lang="en-US" dirty="0" smtClean="0"/>
          </a:p>
          <a:p>
            <a:pPr>
              <a:buNone/>
            </a:pPr>
            <a:endParaRPr lang="en-US" dirty="0"/>
          </a:p>
        </p:txBody>
      </p:sp>
      <p:pic>
        <p:nvPicPr>
          <p:cNvPr id="4" name="Picture 3" descr="KILLER QUEEN"/>
          <p:cNvPicPr/>
          <p:nvPr/>
        </p:nvPicPr>
        <p:blipFill>
          <a:blip r:embed="rId2"/>
          <a:srcRect/>
          <a:stretch>
            <a:fillRect/>
          </a:stretch>
        </p:blipFill>
        <p:spPr bwMode="auto">
          <a:xfrm>
            <a:off x="0" y="0"/>
            <a:ext cx="5791200" cy="1447800"/>
          </a:xfrm>
          <a:prstGeom prst="rect">
            <a:avLst/>
          </a:prstGeom>
          <a:noFill/>
          <a:ln w="9525">
            <a:noFill/>
            <a:miter lim="800000"/>
            <a:headEnd/>
            <a:tailEnd/>
          </a:ln>
        </p:spPr>
      </p:pic>
      <p:pic>
        <p:nvPicPr>
          <p:cNvPr id="7" name="Content Placeholder 6" descr="Deluxe binding"/>
          <p:cNvPicPr>
            <a:picLocks noGrp="1"/>
          </p:cNvPicPr>
          <p:nvPr>
            <p:ph sz="half" idx="2"/>
          </p:nvPr>
        </p:nvPicPr>
        <p:blipFill>
          <a:blip r:embed="rId3"/>
          <a:srcRect/>
          <a:stretch>
            <a:fillRect/>
          </a:stretch>
        </p:blipFill>
        <p:spPr bwMode="auto">
          <a:xfrm>
            <a:off x="5029200" y="1447800"/>
            <a:ext cx="3886200" cy="5410200"/>
          </a:xfrm>
          <a:prstGeom prst="rect">
            <a:avLst/>
          </a:prstGeom>
          <a:noFill/>
          <a:ln w="9525">
            <a:noFill/>
            <a:miter lim="800000"/>
            <a:headEnd/>
            <a:tailEnd/>
          </a:ln>
        </p:spPr>
      </p:pic>
      <p:sp>
        <p:nvSpPr>
          <p:cNvPr id="8" name="TextBox 7"/>
          <p:cNvSpPr txBox="1"/>
          <p:nvPr/>
        </p:nvSpPr>
        <p:spPr>
          <a:xfrm>
            <a:off x="0" y="5688449"/>
            <a:ext cx="4572000" cy="1169551"/>
          </a:xfrm>
          <a:prstGeom prst="rect">
            <a:avLst/>
          </a:prstGeom>
          <a:noFill/>
        </p:spPr>
        <p:txBody>
          <a:bodyPr wrap="square" rtlCol="0">
            <a:spAutoFit/>
          </a:bodyPr>
          <a:lstStyle/>
          <a:p>
            <a:pPr algn="ctr"/>
            <a:r>
              <a:rPr lang="en-US" sz="1400" dirty="0" smtClean="0"/>
              <a:t>Original text by Brian May, Mary Austin and Mick Rock</a:t>
            </a:r>
            <a:br>
              <a:rPr lang="en-US" sz="1400" dirty="0" smtClean="0"/>
            </a:br>
            <a:r>
              <a:rPr lang="en-US" sz="1400" dirty="0" smtClean="0"/>
              <a:t>Featuring quotes of the period from Freddie Mercury, Brian May, Roger Taylor and John Deacon</a:t>
            </a:r>
            <a:br>
              <a:rPr lang="en-US" sz="1400" dirty="0" smtClean="0"/>
            </a:br>
            <a:r>
              <a:rPr lang="en-US" sz="1400" dirty="0" smtClean="0"/>
              <a:t>A limited edition of 2,500 numbered copies worldwide signed by Brian May and Mick Rock </a:t>
            </a:r>
            <a:endParaRPr lang="en-US" sz="1400" dirty="0"/>
          </a:p>
        </p:txBody>
      </p:sp>
      <p:sp>
        <p:nvSpPr>
          <p:cNvPr id="9" name="Rectangle 8"/>
          <p:cNvSpPr/>
          <p:nvPr/>
        </p:nvSpPr>
        <p:spPr>
          <a:xfrm>
            <a:off x="7848600" y="0"/>
            <a:ext cx="1295400" cy="2246769"/>
          </a:xfrm>
          <a:prstGeom prst="rect">
            <a:avLst/>
          </a:prstGeom>
        </p:spPr>
        <p:txBody>
          <a:bodyPr wrap="square">
            <a:spAutoFit/>
          </a:bodyPr>
          <a:lstStyle/>
          <a:p>
            <a:pPr algn="r"/>
            <a:r>
              <a:rPr lang="en-US" sz="1000" dirty="0" smtClean="0"/>
              <a:t>Killer Queen is destined to become highly collectible. Over 200 pages are master-printed on to 11 different paper stocks, including acetate, trace and 200gsm matt art stock. The images and text are printed in monochrome and full colour with image varnishing. </a:t>
            </a:r>
            <a:endParaRPr lang="en-US" sz="1000" dirty="0"/>
          </a:p>
        </p:txBody>
      </p:sp>
      <p:pic>
        <p:nvPicPr>
          <p:cNvPr id="11" name="Picture 10" descr="KILLER QUEEN"/>
          <p:cNvPicPr/>
          <p:nvPr/>
        </p:nvPicPr>
        <p:blipFill>
          <a:blip r:embed="rId2"/>
          <a:srcRect/>
          <a:stretch>
            <a:fillRect/>
          </a:stretch>
        </p:blipFill>
        <p:spPr bwMode="auto">
          <a:xfrm>
            <a:off x="7924800" y="6629400"/>
            <a:ext cx="12192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435</TotalTime>
  <Words>5109</Words>
  <Application>Microsoft Office PowerPoint</Application>
  <PresentationFormat>On-screen Show (4:3)</PresentationFormat>
  <Paragraphs>349</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Queen</vt:lpstr>
      <vt:lpstr>Slide 2</vt:lpstr>
      <vt:lpstr>Slide 3</vt:lpstr>
      <vt:lpstr>Slide 4</vt:lpstr>
      <vt:lpstr> </vt:lpstr>
      <vt:lpstr>The Logo</vt:lpstr>
      <vt:lpstr>Recent Queen News</vt:lpstr>
      <vt:lpstr>NO DEACON CLOSE IN LEICESTER</vt:lpstr>
      <vt:lpstr>        Book</vt:lpstr>
      <vt:lpstr>Slide 10</vt:lpstr>
      <vt:lpstr>Slide 11</vt:lpstr>
      <vt:lpstr>Absolute Greatest (CD)</vt:lpstr>
      <vt:lpstr>Studio Albums</vt:lpstr>
      <vt:lpstr>DVDs</vt:lpstr>
      <vt:lpstr>Slide 15</vt:lpstr>
      <vt:lpstr>Freddie Mercury</vt:lpstr>
      <vt:lpstr>Freddie Mercury</vt:lpstr>
      <vt:lpstr>Some Random Freddie Quotes</vt:lpstr>
      <vt:lpstr>Brian May</vt:lpstr>
      <vt:lpstr>Brian May</vt:lpstr>
      <vt:lpstr>Some random Brian Quotes</vt:lpstr>
      <vt:lpstr>The “Red Special”</vt:lpstr>
      <vt:lpstr>Roger (Meddows) Taylor</vt:lpstr>
      <vt:lpstr>Roger (Meddows) Taylor</vt:lpstr>
      <vt:lpstr>Slide 25</vt:lpstr>
      <vt:lpstr>Some Random Roger Quotes</vt:lpstr>
      <vt:lpstr>John Deacon</vt:lpstr>
      <vt:lpstr>John Deacon</vt:lpstr>
      <vt:lpstr>Some random John Quotes</vt:lpstr>
      <vt:lpstr>Sites (official &amp; non-official)</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Queen</dc:title>
  <dc:creator>marjan</dc:creator>
  <cp:lastModifiedBy>marjan</cp:lastModifiedBy>
  <cp:revision>49</cp:revision>
  <dcterms:created xsi:type="dcterms:W3CDTF">2009-10-07T01:52:22Z</dcterms:created>
  <dcterms:modified xsi:type="dcterms:W3CDTF">2009-10-13T00:09:01Z</dcterms:modified>
</cp:coreProperties>
</file>