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1" r:id="rId3"/>
    <p:sldId id="274" r:id="rId4"/>
    <p:sldId id="263" r:id="rId5"/>
    <p:sldId id="267" r:id="rId6"/>
    <p:sldId id="269" r:id="rId7"/>
    <p:sldId id="268" r:id="rId8"/>
    <p:sldId id="262" r:id="rId9"/>
    <p:sldId id="261" r:id="rId10"/>
    <p:sldId id="260" r:id="rId11"/>
    <p:sldId id="272" r:id="rId12"/>
    <p:sldId id="273" r:id="rId13"/>
    <p:sldId id="265" r:id="rId14"/>
    <p:sldId id="264" r:id="rId15"/>
    <p:sldId id="283" r:id="rId16"/>
    <p:sldId id="280" r:id="rId17"/>
    <p:sldId id="282" r:id="rId18"/>
    <p:sldId id="281" r:id="rId19"/>
    <p:sldId id="286" r:id="rId20"/>
    <p:sldId id="289" r:id="rId21"/>
    <p:sldId id="277" r:id="rId22"/>
    <p:sldId id="278" r:id="rId23"/>
    <p:sldId id="285" r:id="rId24"/>
    <p:sldId id="290" r:id="rId25"/>
    <p:sldId id="284" r:id="rId26"/>
    <p:sldId id="279" r:id="rId27"/>
    <p:sldId id="288" r:id="rId28"/>
    <p:sldId id="259" r:id="rId29"/>
    <p:sldId id="291" r:id="rId30"/>
    <p:sldId id="287" r:id="rId31"/>
    <p:sldId id="266" r:id="rId32"/>
    <p:sldId id="276" r:id="rId33"/>
    <p:sldId id="294" r:id="rId34"/>
    <p:sldId id="292" r:id="rId35"/>
    <p:sldId id="258" r:id="rId36"/>
    <p:sldId id="293" r:id="rId37"/>
    <p:sldId id="295" r:id="rId38"/>
    <p:sldId id="296" r:id="rId39"/>
    <p:sldId id="275" r:id="rId40"/>
    <p:sldId id="270"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30045DE-17CB-406E-A818-6B5FEEF80247}" type="datetimeFigureOut">
              <a:rPr lang="en-US" smtClean="0"/>
              <a:pPr/>
              <a:t>11/4/2009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39A96EA-3A51-4044-A7A7-9DF0B0F25C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0045DE-17CB-406E-A818-6B5FEEF80247}" type="datetimeFigureOut">
              <a:rPr lang="en-US" smtClean="0"/>
              <a:pPr/>
              <a:t>11/4/2009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A96EA-3A51-4044-A7A7-9DF0B0F25C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0045DE-17CB-406E-A818-6B5FEEF80247}" type="datetimeFigureOut">
              <a:rPr lang="en-US" smtClean="0"/>
              <a:pPr/>
              <a:t>11/4/2009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A96EA-3A51-4044-A7A7-9DF0B0F25C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30045DE-17CB-406E-A818-6B5FEEF80247}" type="datetimeFigureOut">
              <a:rPr lang="en-US" smtClean="0"/>
              <a:pPr/>
              <a:t>11/4/2009</a:t>
            </a:fld>
            <a:endParaRPr lang="en-US"/>
          </a:p>
        </p:txBody>
      </p:sp>
      <p:sp>
        <p:nvSpPr>
          <p:cNvPr id="9" name="Slide Number Placeholder 8"/>
          <p:cNvSpPr>
            <a:spLocks noGrp="1"/>
          </p:cNvSpPr>
          <p:nvPr>
            <p:ph type="sldNum" sz="quarter" idx="15"/>
          </p:nvPr>
        </p:nvSpPr>
        <p:spPr/>
        <p:txBody>
          <a:bodyPr rtlCol="0"/>
          <a:lstStyle/>
          <a:p>
            <a:fld id="{439A96EA-3A51-4044-A7A7-9DF0B0F25CC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30045DE-17CB-406E-A818-6B5FEEF80247}" type="datetimeFigureOut">
              <a:rPr lang="en-US" smtClean="0"/>
              <a:pPr/>
              <a:t>11/4/2009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39A96EA-3A51-4044-A7A7-9DF0B0F25C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0045DE-17CB-406E-A818-6B5FEEF80247}" type="datetimeFigureOut">
              <a:rPr lang="en-US" smtClean="0"/>
              <a:pPr/>
              <a:t>11/4/2009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A96EA-3A51-4044-A7A7-9DF0B0F25CC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30045DE-17CB-406E-A818-6B5FEEF80247}" type="datetimeFigureOut">
              <a:rPr lang="en-US" smtClean="0"/>
              <a:pPr/>
              <a:t>11/4/2009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A96EA-3A51-4044-A7A7-9DF0B0F25CC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30045DE-17CB-406E-A818-6B5FEEF80247}" type="datetimeFigureOut">
              <a:rPr lang="en-US" smtClean="0"/>
              <a:pPr/>
              <a:t>11/4/2009</a:t>
            </a:fld>
            <a:endParaRPr lang="en-US"/>
          </a:p>
        </p:txBody>
      </p:sp>
      <p:sp>
        <p:nvSpPr>
          <p:cNvPr id="7" name="Slide Number Placeholder 6"/>
          <p:cNvSpPr>
            <a:spLocks noGrp="1"/>
          </p:cNvSpPr>
          <p:nvPr>
            <p:ph type="sldNum" sz="quarter" idx="11"/>
          </p:nvPr>
        </p:nvSpPr>
        <p:spPr/>
        <p:txBody>
          <a:bodyPr rtlCol="0"/>
          <a:lstStyle/>
          <a:p>
            <a:fld id="{439A96EA-3A51-4044-A7A7-9DF0B0F25CC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045DE-17CB-406E-A818-6B5FEEF80247}" type="datetimeFigureOut">
              <a:rPr lang="en-US" smtClean="0"/>
              <a:pPr/>
              <a:t>11/4/2009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A96EA-3A51-4044-A7A7-9DF0B0F25C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30045DE-17CB-406E-A818-6B5FEEF80247}" type="datetimeFigureOut">
              <a:rPr lang="en-US" smtClean="0"/>
              <a:pPr/>
              <a:t>11/4/2009</a:t>
            </a:fld>
            <a:endParaRPr lang="en-US"/>
          </a:p>
        </p:txBody>
      </p:sp>
      <p:sp>
        <p:nvSpPr>
          <p:cNvPr id="22" name="Slide Number Placeholder 21"/>
          <p:cNvSpPr>
            <a:spLocks noGrp="1"/>
          </p:cNvSpPr>
          <p:nvPr>
            <p:ph type="sldNum" sz="quarter" idx="15"/>
          </p:nvPr>
        </p:nvSpPr>
        <p:spPr/>
        <p:txBody>
          <a:bodyPr rtlCol="0"/>
          <a:lstStyle/>
          <a:p>
            <a:fld id="{439A96EA-3A51-4044-A7A7-9DF0B0F25CC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30045DE-17CB-406E-A818-6B5FEEF80247}" type="datetimeFigureOut">
              <a:rPr lang="en-US" smtClean="0"/>
              <a:pPr/>
              <a:t>11/4/2009</a:t>
            </a:fld>
            <a:endParaRPr lang="en-US"/>
          </a:p>
        </p:txBody>
      </p:sp>
      <p:sp>
        <p:nvSpPr>
          <p:cNvPr id="18" name="Slide Number Placeholder 17"/>
          <p:cNvSpPr>
            <a:spLocks noGrp="1"/>
          </p:cNvSpPr>
          <p:nvPr>
            <p:ph type="sldNum" sz="quarter" idx="11"/>
          </p:nvPr>
        </p:nvSpPr>
        <p:spPr/>
        <p:txBody>
          <a:bodyPr rtlCol="0"/>
          <a:lstStyle/>
          <a:p>
            <a:fld id="{439A96EA-3A51-4044-A7A7-9DF0B0F25CC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30045DE-17CB-406E-A818-6B5FEEF80247}" type="datetimeFigureOut">
              <a:rPr lang="en-US" smtClean="0"/>
              <a:pPr/>
              <a:t>11/4/2009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39A96EA-3A51-4044-A7A7-9DF0B0F25C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best of</a:t>
            </a:r>
            <a:endParaRPr lang="en-US" dirty="0"/>
          </a:p>
        </p:txBody>
      </p:sp>
      <p:sp>
        <p:nvSpPr>
          <p:cNvPr id="3" name="Subtitle 2"/>
          <p:cNvSpPr>
            <a:spLocks noGrp="1"/>
          </p:cNvSpPr>
          <p:nvPr>
            <p:ph type="subTitle" idx="1"/>
          </p:nvPr>
        </p:nvSpPr>
        <p:spPr/>
        <p:txBody>
          <a:bodyPr>
            <a:normAutofit fontScale="92500" lnSpcReduction="10000"/>
          </a:bodyPr>
          <a:lstStyle/>
          <a:p>
            <a:r>
              <a:rPr lang="en-US" sz="4800" b="1" dirty="0" smtClean="0">
                <a:solidFill>
                  <a:schemeClr val="tx1"/>
                </a:solidFill>
              </a:rPr>
              <a:t>Pictures With Comments</a:t>
            </a:r>
            <a:endParaRPr lang="en-US" sz="4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marjan\Documents\Lisa\Queen\Interview6.jpg"/>
          <p:cNvPicPr>
            <a:picLocks noChangeAspect="1" noChangeArrowheads="1"/>
          </p:cNvPicPr>
          <p:nvPr/>
        </p:nvPicPr>
        <p:blipFill>
          <a:blip r:embed="rId2"/>
          <a:srcRect/>
          <a:stretch>
            <a:fillRect/>
          </a:stretch>
        </p:blipFill>
        <p:spPr bwMode="auto">
          <a:xfrm>
            <a:off x="5334000" y="2374901"/>
            <a:ext cx="3810000" cy="4483100"/>
          </a:xfrm>
          <a:prstGeom prst="rect">
            <a:avLst/>
          </a:prstGeom>
          <a:noFill/>
        </p:spPr>
      </p:pic>
      <p:pic>
        <p:nvPicPr>
          <p:cNvPr id="5123" name="Picture 3" descr="C:\Users\marjan\Documents\Lisa\Queen\Bri%20and%20Rog3.jpg"/>
          <p:cNvPicPr>
            <a:picLocks noChangeAspect="1" noChangeArrowheads="1"/>
          </p:cNvPicPr>
          <p:nvPr/>
        </p:nvPicPr>
        <p:blipFill>
          <a:blip r:embed="rId3"/>
          <a:srcRect/>
          <a:stretch>
            <a:fillRect/>
          </a:stretch>
        </p:blipFill>
        <p:spPr bwMode="auto">
          <a:xfrm>
            <a:off x="0" y="0"/>
            <a:ext cx="6096000" cy="2914650"/>
          </a:xfrm>
          <a:prstGeom prst="rect">
            <a:avLst/>
          </a:prstGeom>
          <a:noFill/>
        </p:spPr>
      </p:pic>
      <p:pic>
        <p:nvPicPr>
          <p:cNvPr id="5124" name="Picture 4" descr="C:\Users\marjan\Documents\Lisa\Queen\Bri%20and%20Rog2.jpg"/>
          <p:cNvPicPr>
            <a:picLocks noChangeAspect="1" noChangeArrowheads="1"/>
          </p:cNvPicPr>
          <p:nvPr/>
        </p:nvPicPr>
        <p:blipFill>
          <a:blip r:embed="rId4"/>
          <a:srcRect l="50000"/>
          <a:stretch>
            <a:fillRect/>
          </a:stretch>
        </p:blipFill>
        <p:spPr bwMode="auto">
          <a:xfrm>
            <a:off x="3048000" y="0"/>
            <a:ext cx="3048000" cy="2895600"/>
          </a:xfrm>
          <a:prstGeom prst="rect">
            <a:avLst/>
          </a:prstGeom>
          <a:ln>
            <a:noFill/>
          </a:ln>
          <a:effectLst>
            <a:softEdge rad="112500"/>
          </a:effectLst>
        </p:spPr>
      </p:pic>
      <p:pic>
        <p:nvPicPr>
          <p:cNvPr id="2" name="Picture 3" descr="C:\Users\marjan\Documents\Lisa\Queen\Bri%20and%20Rog2.jpg"/>
          <p:cNvPicPr>
            <a:picLocks noChangeAspect="1" noChangeArrowheads="1"/>
          </p:cNvPicPr>
          <p:nvPr/>
        </p:nvPicPr>
        <p:blipFill>
          <a:blip r:embed="rId4"/>
          <a:srcRect/>
          <a:stretch>
            <a:fillRect/>
          </a:stretch>
        </p:blipFill>
        <p:spPr bwMode="auto">
          <a:xfrm>
            <a:off x="0" y="0"/>
            <a:ext cx="6096000" cy="2895600"/>
          </a:xfrm>
          <a:prstGeom prst="rect">
            <a:avLst/>
          </a:prstGeom>
          <a:noFill/>
        </p:spPr>
      </p:pic>
      <p:pic>
        <p:nvPicPr>
          <p:cNvPr id="5122" name="Picture 2" descr="C:\Users\marjan\Documents\Lisa\Queen\Bri%20and%20Rog3.jpg"/>
          <p:cNvPicPr>
            <a:picLocks noChangeAspect="1" noChangeArrowheads="1"/>
          </p:cNvPicPr>
          <p:nvPr/>
        </p:nvPicPr>
        <p:blipFill>
          <a:blip r:embed="rId3"/>
          <a:srcRect/>
          <a:stretch>
            <a:fillRect/>
          </a:stretch>
        </p:blipFill>
        <p:spPr bwMode="auto">
          <a:xfrm>
            <a:off x="0" y="0"/>
            <a:ext cx="6096000" cy="2914650"/>
          </a:xfrm>
          <a:prstGeom prst="rect">
            <a:avLst/>
          </a:prstGeom>
          <a:noFill/>
        </p:spPr>
      </p:pic>
      <p:sp>
        <p:nvSpPr>
          <p:cNvPr id="3" name="Oval Callout 2"/>
          <p:cNvSpPr/>
          <p:nvPr/>
        </p:nvSpPr>
        <p:spPr>
          <a:xfrm>
            <a:off x="1371600" y="-228600"/>
            <a:ext cx="1676400" cy="1447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a:t>
            </a:r>
            <a:endParaRPr lang="en-US" dirty="0"/>
          </a:p>
        </p:txBody>
      </p:sp>
      <p:sp>
        <p:nvSpPr>
          <p:cNvPr id="4" name="Oval Callout 3"/>
          <p:cNvSpPr/>
          <p:nvPr/>
        </p:nvSpPr>
        <p:spPr>
          <a:xfrm>
            <a:off x="5181600" y="1828800"/>
            <a:ext cx="2133600" cy="1981200"/>
          </a:xfrm>
          <a:prstGeom prst="wedgeEllipseCallout">
            <a:avLst>
              <a:gd name="adj1" fmla="val -56612"/>
              <a:gd name="adj2" fmla="val -20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Over there someplace. I can’t really say. I can’t see a thing!</a:t>
            </a:r>
            <a:endParaRPr lang="en-US" dirty="0"/>
          </a:p>
        </p:txBody>
      </p:sp>
      <p:sp>
        <p:nvSpPr>
          <p:cNvPr id="5" name="Oval Callout 4"/>
          <p:cNvSpPr/>
          <p:nvPr/>
        </p:nvSpPr>
        <p:spPr>
          <a:xfrm>
            <a:off x="5410200" y="0"/>
            <a:ext cx="1752600" cy="1600200"/>
          </a:xfrm>
          <a:prstGeom prst="wedgeEllipseCallout">
            <a:avLst>
              <a:gd name="adj1" fmla="val -44395"/>
              <a:gd name="adj2" fmla="val 43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Holy hell! It’s ANITA! </a:t>
            </a:r>
            <a:r>
              <a:rPr lang="en-US" sz="900" dirty="0" smtClean="0"/>
              <a:t>(</a:t>
            </a:r>
            <a:r>
              <a:rPr lang="en-US" sz="900" dirty="0" err="1" smtClean="0"/>
              <a:t>dunna</a:t>
            </a:r>
            <a:r>
              <a:rPr lang="en-US" sz="900" dirty="0" smtClean="0"/>
              <a:t> </a:t>
            </a:r>
            <a:r>
              <a:rPr lang="en-US" sz="900" dirty="0" err="1" smtClean="0"/>
              <a:t>dunna</a:t>
            </a:r>
            <a:r>
              <a:rPr lang="en-US" sz="900" dirty="0" smtClean="0"/>
              <a:t> </a:t>
            </a:r>
            <a:r>
              <a:rPr lang="en-US" sz="900" dirty="0" err="1" smtClean="0"/>
              <a:t>naa</a:t>
            </a:r>
            <a:r>
              <a:rPr lang="en-US" sz="900" dirty="0" smtClean="0"/>
              <a:t>….)</a:t>
            </a:r>
            <a:endParaRPr lang="en-US" sz="900" dirty="0"/>
          </a:p>
        </p:txBody>
      </p:sp>
      <p:sp>
        <p:nvSpPr>
          <p:cNvPr id="7" name="Oval Callout 6"/>
          <p:cNvSpPr/>
          <p:nvPr/>
        </p:nvSpPr>
        <p:spPr>
          <a:xfrm>
            <a:off x="1905000" y="0"/>
            <a:ext cx="1295400" cy="1066800"/>
          </a:xfrm>
          <a:prstGeom prst="wedgeEllipseCallout">
            <a:avLst>
              <a:gd name="adj1" fmla="val -34495"/>
              <a:gd name="adj2" fmla="val 61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Yeah right</a:t>
            </a:r>
            <a:endParaRPr lang="en-US" dirty="0"/>
          </a:p>
        </p:txBody>
      </p:sp>
      <p:sp>
        <p:nvSpPr>
          <p:cNvPr id="8" name="Oval Callout 7"/>
          <p:cNvSpPr/>
          <p:nvPr/>
        </p:nvSpPr>
        <p:spPr>
          <a:xfrm>
            <a:off x="5562600" y="1066800"/>
            <a:ext cx="1752600" cy="1447800"/>
          </a:xfrm>
          <a:prstGeom prst="wedgeEllipseCallout">
            <a:avLst>
              <a:gd name="adj1" fmla="val -62909"/>
              <a:gd name="adj2" fmla="val 18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really!</a:t>
            </a:r>
            <a:endParaRPr lang="en-US" dirty="0"/>
          </a:p>
        </p:txBody>
      </p:sp>
      <p:sp>
        <p:nvSpPr>
          <p:cNvPr id="9" name="Oval Callout 8"/>
          <p:cNvSpPr/>
          <p:nvPr/>
        </p:nvSpPr>
        <p:spPr>
          <a:xfrm>
            <a:off x="2286000" y="2209800"/>
            <a:ext cx="2209800" cy="1981200"/>
          </a:xfrm>
          <a:prstGeom prst="wedgeEllipseCallout">
            <a:avLst>
              <a:gd name="adj1" fmla="val 49404"/>
              <a:gd name="adj2" fmla="val -39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think looking at him, I mean uh, her, made me go blind!</a:t>
            </a:r>
            <a:endParaRPr lang="en-US" dirty="0"/>
          </a:p>
        </p:txBody>
      </p:sp>
      <p:sp>
        <p:nvSpPr>
          <p:cNvPr id="13" name="TextBox 12"/>
          <p:cNvSpPr txBox="1"/>
          <p:nvPr/>
        </p:nvSpPr>
        <p:spPr>
          <a:xfrm>
            <a:off x="7696200" y="2514600"/>
            <a:ext cx="1447800" cy="1815882"/>
          </a:xfrm>
          <a:prstGeom prst="rect">
            <a:avLst/>
          </a:prstGeom>
          <a:noFill/>
        </p:spPr>
        <p:txBody>
          <a:bodyPr wrap="square" rtlCol="0">
            <a:spAutoFit/>
          </a:bodyPr>
          <a:lstStyle/>
          <a:p>
            <a:pPr algn="r"/>
            <a:r>
              <a:rPr lang="en-US" sz="1600" dirty="0" smtClean="0"/>
              <a:t>Crusty old man Roger can’t decide on a drink. Tard muffin. No! Crusty  old muffin.</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122"/>
                                        </p:tgtEl>
                                      </p:cBhvr>
                                    </p:animEffect>
                                    <p:set>
                                      <p:cBhvr>
                                        <p:cTn id="25" dur="1" fill="hold">
                                          <p:stCondLst>
                                            <p:cond delay="499"/>
                                          </p:stCondLst>
                                        </p:cTn>
                                        <p:tgtEl>
                                          <p:spTgt spid="512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2" nodeType="click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5125"/>
                                        </p:tgtEl>
                                        <p:attrNameLst>
                                          <p:attrName>style.visibility</p:attrName>
                                        </p:attrNameLst>
                                      </p:cBhvr>
                                      <p:to>
                                        <p:strVal val="visible"/>
                                      </p:to>
                                    </p:set>
                                    <p:animEffect transition="in" filter="randombar(horizontal)">
                                      <p:cBhvr>
                                        <p:cTn id="58" dur="500"/>
                                        <p:tgtEl>
                                          <p:spTgt spid="5125"/>
                                        </p:tgtEl>
                                      </p:cBhvr>
                                    </p:animEffect>
                                  </p:childTnLst>
                                </p:cTn>
                              </p:par>
                              <p:par>
                                <p:cTn id="59" presetID="14" presetClass="entr" presetSubtype="10" fill="hold" nodeType="with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6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7" grpId="0" animBg="1"/>
      <p:bldP spid="7" grpId="1" animBg="1"/>
      <p:bldP spid="7" grpId="2" animBg="1"/>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arjan\Documents\Lisa\Queen\db_johndeacon1.jpg"/>
          <p:cNvPicPr>
            <a:picLocks noChangeAspect="1" noChangeArrowheads="1"/>
          </p:cNvPicPr>
          <p:nvPr/>
        </p:nvPicPr>
        <p:blipFill>
          <a:blip r:embed="rId2"/>
          <a:srcRect r="51000" b="5155"/>
          <a:stretch>
            <a:fillRect/>
          </a:stretch>
        </p:blipFill>
        <p:spPr bwMode="auto">
          <a:xfrm>
            <a:off x="0" y="-9331"/>
            <a:ext cx="7315200" cy="6867331"/>
          </a:xfrm>
          <a:prstGeom prst="rect">
            <a:avLst/>
          </a:prstGeom>
          <a:noFill/>
        </p:spPr>
      </p:pic>
      <p:pic>
        <p:nvPicPr>
          <p:cNvPr id="2050" name="Picture 2" descr="C:\Users\marjan\Documents\Lisa\Queen\Roger\1434590859.jpg"/>
          <p:cNvPicPr>
            <a:picLocks noChangeAspect="1" noChangeArrowheads="1"/>
          </p:cNvPicPr>
          <p:nvPr/>
        </p:nvPicPr>
        <p:blipFill>
          <a:blip r:embed="rId3"/>
          <a:srcRect/>
          <a:stretch>
            <a:fillRect/>
          </a:stretch>
        </p:blipFill>
        <p:spPr bwMode="auto">
          <a:xfrm>
            <a:off x="5943600" y="914400"/>
            <a:ext cx="3000375" cy="3810000"/>
          </a:xfrm>
          <a:prstGeom prst="rect">
            <a:avLst/>
          </a:prstGeom>
          <a:noFill/>
        </p:spPr>
      </p:pic>
      <p:sp>
        <p:nvSpPr>
          <p:cNvPr id="4" name="TextBox 3"/>
          <p:cNvSpPr txBox="1"/>
          <p:nvPr/>
        </p:nvSpPr>
        <p:spPr>
          <a:xfrm>
            <a:off x="5943600" y="4800600"/>
            <a:ext cx="2971800" cy="646331"/>
          </a:xfrm>
          <a:prstGeom prst="rect">
            <a:avLst/>
          </a:prstGeom>
          <a:solidFill>
            <a:srgbClr val="F8F8F8">
              <a:alpha val="67843"/>
            </a:srgbClr>
          </a:solidFill>
        </p:spPr>
        <p:txBody>
          <a:bodyPr wrap="square" rtlCol="0">
            <a:spAutoFit/>
          </a:bodyPr>
          <a:lstStyle/>
          <a:p>
            <a:r>
              <a:rPr lang="en-US" dirty="0" smtClean="0"/>
              <a:t>Roger’s shirt may look really mental…</a:t>
            </a:r>
            <a:endParaRPr lang="en-US" dirty="0"/>
          </a:p>
        </p:txBody>
      </p:sp>
      <p:sp>
        <p:nvSpPr>
          <p:cNvPr id="5" name="TextBox 4"/>
          <p:cNvSpPr txBox="1"/>
          <p:nvPr/>
        </p:nvSpPr>
        <p:spPr>
          <a:xfrm>
            <a:off x="304800" y="304800"/>
            <a:ext cx="4495800" cy="369332"/>
          </a:xfrm>
          <a:prstGeom prst="rect">
            <a:avLst/>
          </a:prstGeom>
          <a:noFill/>
        </p:spPr>
        <p:txBody>
          <a:bodyPr wrap="square" rtlCol="0">
            <a:spAutoFit/>
          </a:bodyPr>
          <a:lstStyle/>
          <a:p>
            <a:r>
              <a:rPr lang="en-US" dirty="0" smtClean="0">
                <a:solidFill>
                  <a:schemeClr val="bg1"/>
                </a:solidFill>
              </a:rPr>
              <a:t>…but it’s not nearly as bad as John’s outfit.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strVal val="#ppt_h"/>
                                          </p:val>
                                        </p:tav>
                                        <p:tav tm="100000">
                                          <p:val>
                                            <p:strVal val="#ppt_h"/>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rjan\Documents\Lisa\Queen\b-influences-.jpg"/>
          <p:cNvPicPr>
            <a:picLocks noChangeAspect="1" noChangeArrowheads="1"/>
          </p:cNvPicPr>
          <p:nvPr/>
        </p:nvPicPr>
        <p:blipFill>
          <a:blip r:embed="rId2"/>
          <a:srcRect/>
          <a:stretch>
            <a:fillRect/>
          </a:stretch>
        </p:blipFill>
        <p:spPr bwMode="auto">
          <a:xfrm>
            <a:off x="5499652" y="0"/>
            <a:ext cx="3644348" cy="4191000"/>
          </a:xfrm>
          <a:prstGeom prst="rect">
            <a:avLst/>
          </a:prstGeom>
          <a:noFill/>
        </p:spPr>
      </p:pic>
      <p:sp>
        <p:nvSpPr>
          <p:cNvPr id="3" name="TextBox 2"/>
          <p:cNvSpPr txBox="1"/>
          <p:nvPr/>
        </p:nvSpPr>
        <p:spPr>
          <a:xfrm>
            <a:off x="5562600" y="4267200"/>
            <a:ext cx="3581400" cy="954107"/>
          </a:xfrm>
          <a:prstGeom prst="rect">
            <a:avLst/>
          </a:prstGeom>
          <a:noFill/>
        </p:spPr>
        <p:txBody>
          <a:bodyPr wrap="square" rtlCol="0">
            <a:spAutoFit/>
          </a:bodyPr>
          <a:lstStyle/>
          <a:p>
            <a:pPr algn="ctr"/>
            <a:r>
              <a:rPr lang="en-US" sz="2800" dirty="0" smtClean="0"/>
              <a:t>The scariest, creepiest Brian picture– </a:t>
            </a:r>
            <a:r>
              <a:rPr lang="en-US" sz="2800" b="1" i="1" dirty="0" smtClean="0"/>
              <a:t>EVER!</a:t>
            </a:r>
          </a:p>
        </p:txBody>
      </p:sp>
      <p:pic>
        <p:nvPicPr>
          <p:cNvPr id="7171" name="Picture 3" descr="C:\Users\marjan\Documents\Lisa\Queen\b-keyboardist.jpg"/>
          <p:cNvPicPr>
            <a:picLocks noChangeAspect="1" noChangeArrowheads="1"/>
          </p:cNvPicPr>
          <p:nvPr/>
        </p:nvPicPr>
        <p:blipFill>
          <a:blip r:embed="rId3"/>
          <a:srcRect/>
          <a:stretch>
            <a:fillRect/>
          </a:stretch>
        </p:blipFill>
        <p:spPr bwMode="auto">
          <a:xfrm>
            <a:off x="0" y="1892808"/>
            <a:ext cx="5486400" cy="4965192"/>
          </a:xfrm>
          <a:prstGeom prst="rect">
            <a:avLst/>
          </a:prstGeom>
          <a:noFill/>
        </p:spPr>
      </p:pic>
      <p:sp>
        <p:nvSpPr>
          <p:cNvPr id="5" name="TextBox 4"/>
          <p:cNvSpPr txBox="1"/>
          <p:nvPr/>
        </p:nvSpPr>
        <p:spPr>
          <a:xfrm>
            <a:off x="0" y="1219200"/>
            <a:ext cx="5029200" cy="369332"/>
          </a:xfrm>
          <a:prstGeom prst="rect">
            <a:avLst/>
          </a:prstGeom>
          <a:noFill/>
        </p:spPr>
        <p:txBody>
          <a:bodyPr wrap="square" rtlCol="0">
            <a:spAutoFit/>
          </a:bodyPr>
          <a:lstStyle/>
          <a:p>
            <a:r>
              <a:rPr lang="en-US" dirty="0" smtClean="0"/>
              <a:t>Watch out Brian! The hand is coming to get you!</a:t>
            </a:r>
            <a:endParaRPr lang="en-US" dirty="0"/>
          </a:p>
        </p:txBody>
      </p:sp>
      <p:cxnSp>
        <p:nvCxnSpPr>
          <p:cNvPr id="9" name="Straight Arrow Connector 8"/>
          <p:cNvCxnSpPr/>
          <p:nvPr/>
        </p:nvCxnSpPr>
        <p:spPr>
          <a:xfrm rot="16200000" flipH="1">
            <a:off x="3619500" y="2705100"/>
            <a:ext cx="2743200" cy="3810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50" name="Picture 2" descr="C:\Users\marjan\Documents\Lisa\Queen\Roger\08.jpg"/>
          <p:cNvPicPr>
            <a:picLocks noChangeAspect="1" noChangeArrowheads="1"/>
          </p:cNvPicPr>
          <p:nvPr/>
        </p:nvPicPr>
        <p:blipFill>
          <a:blip r:embed="rId4"/>
          <a:srcRect/>
          <a:stretch>
            <a:fillRect/>
          </a:stretch>
        </p:blipFill>
        <p:spPr bwMode="auto">
          <a:xfrm>
            <a:off x="731108" y="0"/>
            <a:ext cx="4374292"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5943600" y="3505200"/>
            <a:ext cx="1752600" cy="523220"/>
          </a:xfrm>
          <a:prstGeom prst="rect">
            <a:avLst/>
          </a:prstGeom>
          <a:solidFill>
            <a:schemeClr val="bg1"/>
          </a:solidFill>
        </p:spPr>
        <p:txBody>
          <a:bodyPr wrap="square" rtlCol="0">
            <a:spAutoFit/>
          </a:bodyPr>
          <a:lstStyle/>
          <a:p>
            <a:r>
              <a:rPr lang="en-US" sz="2800" dirty="0" smtClean="0"/>
              <a:t>AKA that</a:t>
            </a:r>
            <a:endParaRPr lang="en-US" sz="2800" dirty="0"/>
          </a:p>
        </p:txBody>
      </p:sp>
      <p:cxnSp>
        <p:nvCxnSpPr>
          <p:cNvPr id="11" name="Straight Arrow Connector 10"/>
          <p:cNvCxnSpPr/>
          <p:nvPr/>
        </p:nvCxnSpPr>
        <p:spPr>
          <a:xfrm rot="10800000">
            <a:off x="3352800" y="3429000"/>
            <a:ext cx="2438400" cy="304800"/>
          </a:xfrm>
          <a:prstGeom prst="straightConnector1">
            <a:avLst/>
          </a:prstGeom>
          <a:ln w="57150">
            <a:solidFill>
              <a:schemeClr val="bg1"/>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5486400" y="5473005"/>
            <a:ext cx="3657600" cy="1200329"/>
          </a:xfrm>
          <a:prstGeom prst="rect">
            <a:avLst/>
          </a:prstGeom>
          <a:noFill/>
        </p:spPr>
        <p:txBody>
          <a:bodyPr wrap="square" rtlCol="0">
            <a:spAutoFit/>
          </a:bodyPr>
          <a:lstStyle/>
          <a:p>
            <a:pPr algn="just"/>
            <a:r>
              <a:rPr lang="en-US" sz="2400" dirty="0" smtClean="0"/>
              <a:t>It’s </a:t>
            </a:r>
            <a:r>
              <a:rPr lang="en-US" sz="2400" i="1" u="sng" dirty="0" smtClean="0"/>
              <a:t>worse</a:t>
            </a:r>
            <a:r>
              <a:rPr lang="en-US" sz="2400" dirty="0" smtClean="0"/>
              <a:t> than Roger’s Mr. Stalker-Evil-Scientist-Man 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par>
                          <p:cTn id="8" fill="hold">
                            <p:stCondLst>
                              <p:cond delay="20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p:cTn id="18" dur="500" fill="hold"/>
                                        <p:tgtEl>
                                          <p:spTgt spid="1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37"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1000"/>
                                        <p:tgtEl>
                                          <p:spTgt spid="2050"/>
                                        </p:tgtEl>
                                      </p:cBhvr>
                                    </p:animEffect>
                                    <p:anim calcmode="lin" valueType="num">
                                      <p:cBhvr>
                                        <p:cTn id="34" dur="1000" fill="hold"/>
                                        <p:tgtEl>
                                          <p:spTgt spid="2050"/>
                                        </p:tgtEl>
                                        <p:attrNameLst>
                                          <p:attrName>ppt_x</p:attrName>
                                        </p:attrNameLst>
                                      </p:cBhvr>
                                      <p:tavLst>
                                        <p:tav tm="0">
                                          <p:val>
                                            <p:strVal val="#ppt_x"/>
                                          </p:val>
                                        </p:tav>
                                        <p:tav tm="100000">
                                          <p:val>
                                            <p:strVal val="#ppt_x"/>
                                          </p:val>
                                        </p:tav>
                                      </p:tavLst>
                                    </p:anim>
                                    <p:anim calcmode="lin" valueType="num">
                                      <p:cBhvr>
                                        <p:cTn id="35" dur="900" decel="100000" fill="hold"/>
                                        <p:tgtEl>
                                          <p:spTgt spid="205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photobucket.com/albums/v615/Popo895/Gaia%20Guilds02/templfj.jpg"/>
          <p:cNvPicPr/>
          <p:nvPr/>
        </p:nvPicPr>
        <p:blipFill>
          <a:blip r:embed="rId2"/>
          <a:srcRect/>
          <a:stretch>
            <a:fillRect/>
          </a:stretch>
        </p:blipFill>
        <p:spPr bwMode="auto">
          <a:xfrm>
            <a:off x="5257800" y="228600"/>
            <a:ext cx="3619500" cy="3810000"/>
          </a:xfrm>
          <a:prstGeom prst="rect">
            <a:avLst/>
          </a:prstGeom>
          <a:ln>
            <a:noFill/>
          </a:ln>
          <a:effectLst>
            <a:softEdge rad="112500"/>
          </a:effectLst>
        </p:spPr>
      </p:pic>
      <p:sp>
        <p:nvSpPr>
          <p:cNvPr id="4" name="TextBox 3"/>
          <p:cNvSpPr txBox="1"/>
          <p:nvPr/>
        </p:nvSpPr>
        <p:spPr>
          <a:xfrm>
            <a:off x="3733800" y="2133600"/>
            <a:ext cx="2057400" cy="646331"/>
          </a:xfrm>
          <a:prstGeom prst="rect">
            <a:avLst/>
          </a:prstGeom>
          <a:noFill/>
        </p:spPr>
        <p:txBody>
          <a:bodyPr wrap="square" rtlCol="0">
            <a:spAutoFit/>
          </a:bodyPr>
          <a:lstStyle/>
          <a:p>
            <a:r>
              <a:rPr lang="en-US" dirty="0" err="1" smtClean="0">
                <a:latin typeface="Bookman Old Style"/>
              </a:rPr>
              <a:t>Übertard</a:t>
            </a:r>
            <a:r>
              <a:rPr lang="en-US" dirty="0" smtClean="0">
                <a:latin typeface="Bookman Old Style"/>
              </a:rPr>
              <a:t> with green hair!</a:t>
            </a:r>
            <a:endParaRPr lang="en-US" dirty="0"/>
          </a:p>
        </p:txBody>
      </p:sp>
      <p:sp>
        <p:nvSpPr>
          <p:cNvPr id="6" name="Bent-Up Arrow 5"/>
          <p:cNvSpPr/>
          <p:nvPr/>
        </p:nvSpPr>
        <p:spPr>
          <a:xfrm>
            <a:off x="4876800" y="2209800"/>
            <a:ext cx="3733800" cy="838200"/>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291" name="Picture 3" descr="C:\Users\marjan\Documents\Lisa\Queen\Queen\1351124049_a183765efd.jpg"/>
          <p:cNvPicPr>
            <a:picLocks noChangeAspect="1" noChangeArrowheads="1"/>
          </p:cNvPicPr>
          <p:nvPr/>
        </p:nvPicPr>
        <p:blipFill>
          <a:blip r:embed="rId3"/>
          <a:srcRect/>
          <a:stretch>
            <a:fillRect/>
          </a:stretch>
        </p:blipFill>
        <p:spPr bwMode="auto">
          <a:xfrm>
            <a:off x="0" y="3505200"/>
            <a:ext cx="4762500" cy="3352800"/>
          </a:xfrm>
          <a:prstGeom prst="rect">
            <a:avLst/>
          </a:prstGeom>
          <a:noFill/>
        </p:spPr>
      </p:pic>
      <p:sp>
        <p:nvSpPr>
          <p:cNvPr id="8" name="TextBox 7"/>
          <p:cNvSpPr txBox="1"/>
          <p:nvPr/>
        </p:nvSpPr>
        <p:spPr>
          <a:xfrm>
            <a:off x="4724400" y="5410200"/>
            <a:ext cx="2438400" cy="1107996"/>
          </a:xfrm>
          <a:prstGeom prst="rect">
            <a:avLst/>
          </a:prstGeom>
          <a:noFill/>
        </p:spPr>
        <p:txBody>
          <a:bodyPr wrap="square" rtlCol="0">
            <a:spAutoFit/>
          </a:bodyPr>
          <a:lstStyle/>
          <a:p>
            <a:r>
              <a:rPr lang="en-US" dirty="0" smtClean="0">
                <a:solidFill>
                  <a:srgbClr val="FF0000"/>
                </a:solidFill>
              </a:rPr>
              <a:t>OH NO! Someone cut of the bottom half of Freddie’s left leg! </a:t>
            </a:r>
            <a:r>
              <a:rPr lang="en-US" sz="1200" dirty="0" smtClean="0">
                <a:solidFill>
                  <a:srgbClr val="FF0000"/>
                </a:solidFill>
              </a:rPr>
              <a:t>(maybe 1986 Roger ate it)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marjan\Documents\Lisa\Queen\Roger\1304.jpg"/>
          <p:cNvPicPr>
            <a:picLocks noChangeAspect="1" noChangeArrowheads="1"/>
          </p:cNvPicPr>
          <p:nvPr/>
        </p:nvPicPr>
        <p:blipFill>
          <a:blip r:embed="rId2"/>
          <a:srcRect/>
          <a:stretch>
            <a:fillRect/>
          </a:stretch>
        </p:blipFill>
        <p:spPr bwMode="auto">
          <a:xfrm>
            <a:off x="4297680" y="0"/>
            <a:ext cx="4846320" cy="6858000"/>
          </a:xfrm>
          <a:prstGeom prst="rect">
            <a:avLst/>
          </a:prstGeom>
          <a:noFill/>
        </p:spPr>
      </p:pic>
      <p:sp>
        <p:nvSpPr>
          <p:cNvPr id="5" name="TextBox 4"/>
          <p:cNvSpPr txBox="1"/>
          <p:nvPr/>
        </p:nvSpPr>
        <p:spPr>
          <a:xfrm>
            <a:off x="914400" y="0"/>
            <a:ext cx="3429000" cy="1600438"/>
          </a:xfrm>
          <a:prstGeom prst="rect">
            <a:avLst/>
          </a:prstGeom>
          <a:noFill/>
        </p:spPr>
        <p:txBody>
          <a:bodyPr wrap="square" rtlCol="0">
            <a:spAutoFit/>
          </a:bodyPr>
          <a:lstStyle/>
          <a:p>
            <a:pPr algn="r"/>
            <a:r>
              <a:rPr lang="en-US" sz="2400" strike="sngStrike" dirty="0">
                <a:solidFill>
                  <a:srgbClr val="FF0000"/>
                </a:solidFill>
              </a:rPr>
              <a:t>Yogi’s First Christmas</a:t>
            </a:r>
            <a:r>
              <a:rPr lang="en-US" sz="2400" dirty="0">
                <a:solidFill>
                  <a:srgbClr val="FF0000"/>
                </a:solidFill>
              </a:rPr>
              <a:t> </a:t>
            </a:r>
            <a:r>
              <a:rPr lang="en-US" sz="2800" dirty="0">
                <a:solidFill>
                  <a:srgbClr val="FF0000"/>
                </a:solidFill>
              </a:rPr>
              <a:t>Roger’s </a:t>
            </a:r>
            <a:r>
              <a:rPr lang="en-US" sz="2800" dirty="0" smtClean="0">
                <a:solidFill>
                  <a:srgbClr val="FF0000"/>
                </a:solidFill>
              </a:rPr>
              <a:t>First</a:t>
            </a:r>
          </a:p>
          <a:p>
            <a:pPr algn="r"/>
            <a:r>
              <a:rPr lang="en-US" sz="2800" dirty="0" smtClean="0">
                <a:solidFill>
                  <a:srgbClr val="FF0000"/>
                </a:solidFill>
              </a:rPr>
              <a:t>Ski </a:t>
            </a:r>
            <a:r>
              <a:rPr lang="en-US" sz="2800" dirty="0">
                <a:solidFill>
                  <a:srgbClr val="FF0000"/>
                </a:solidFill>
              </a:rPr>
              <a:t>Trip </a:t>
            </a:r>
          </a:p>
          <a:p>
            <a:pPr algn="r"/>
            <a:endParaRPr lang="en-US" dirty="0">
              <a:solidFill>
                <a:srgbClr val="FF0000"/>
              </a:solidFill>
            </a:endParaRPr>
          </a:p>
        </p:txBody>
      </p:sp>
      <p:pic>
        <p:nvPicPr>
          <p:cNvPr id="8" name="Picture 4" descr="C:\Users\marjan\Documents\Lisa\Queen\Freddie\hectics.jpg"/>
          <p:cNvPicPr>
            <a:picLocks noChangeAspect="1" noChangeArrowheads="1"/>
          </p:cNvPicPr>
          <p:nvPr/>
        </p:nvPicPr>
        <p:blipFill>
          <a:blip r:embed="rId3"/>
          <a:srcRect/>
          <a:stretch>
            <a:fillRect/>
          </a:stretch>
        </p:blipFill>
        <p:spPr bwMode="auto">
          <a:xfrm>
            <a:off x="0" y="2800350"/>
            <a:ext cx="4048125" cy="4057650"/>
          </a:xfrm>
          <a:prstGeom prst="snipRoundRect">
            <a:avLst>
              <a:gd name="adj1" fmla="val 14682"/>
              <a:gd name="adj2" fmla="val 16290"/>
            </a:avLst>
          </a:prstGeom>
          <a:noFill/>
        </p:spPr>
      </p:pic>
      <p:sp>
        <p:nvSpPr>
          <p:cNvPr id="9" name="Rounded Rectangular Callout 8"/>
          <p:cNvSpPr/>
          <p:nvPr/>
        </p:nvSpPr>
        <p:spPr>
          <a:xfrm>
            <a:off x="1447800" y="1676400"/>
            <a:ext cx="1752600" cy="1828800"/>
          </a:xfrm>
          <a:prstGeom prst="wedgeRoundRectCallout">
            <a:avLst>
              <a:gd name="adj1" fmla="val -17467"/>
              <a:gd name="adj2" fmla="val 64113"/>
              <a:gd name="adj3" fmla="val 16667"/>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smtClean="0"/>
              <a:t>I have different colour pants than the rest of you because I’m just that more awesome</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jan\Documents\Lisa\Queen\Brian\10.jpg"/>
          <p:cNvPicPr>
            <a:picLocks noChangeAspect="1" noChangeArrowheads="1"/>
          </p:cNvPicPr>
          <p:nvPr/>
        </p:nvPicPr>
        <p:blipFill>
          <a:blip r:embed="rId2"/>
          <a:srcRect/>
          <a:stretch>
            <a:fillRect/>
          </a:stretch>
        </p:blipFill>
        <p:spPr bwMode="auto">
          <a:xfrm>
            <a:off x="1884317" y="0"/>
            <a:ext cx="7259683" cy="6858000"/>
          </a:xfrm>
          <a:prstGeom prst="rect">
            <a:avLst/>
          </a:prstGeom>
          <a:noFill/>
        </p:spPr>
      </p:pic>
      <p:sp>
        <p:nvSpPr>
          <p:cNvPr id="3" name="TextBox 2"/>
          <p:cNvSpPr txBox="1"/>
          <p:nvPr/>
        </p:nvSpPr>
        <p:spPr>
          <a:xfrm>
            <a:off x="228600" y="533400"/>
            <a:ext cx="1676400" cy="4031873"/>
          </a:xfrm>
          <a:prstGeom prst="rect">
            <a:avLst/>
          </a:prstGeom>
          <a:noFill/>
        </p:spPr>
        <p:txBody>
          <a:bodyPr wrap="square" rtlCol="0">
            <a:spAutoFit/>
          </a:bodyPr>
          <a:lstStyle/>
          <a:p>
            <a:pPr algn="ctr"/>
            <a:r>
              <a:rPr lang="en-US" sz="3200" i="1" dirty="0" smtClean="0"/>
              <a:t>Star Wars </a:t>
            </a:r>
            <a:r>
              <a:rPr lang="en-US" sz="3200" dirty="0" smtClean="0"/>
              <a:t>is better than </a:t>
            </a:r>
            <a:r>
              <a:rPr lang="en-US" sz="3200" i="1" dirty="0" smtClean="0"/>
              <a:t>Star Trek</a:t>
            </a:r>
            <a:r>
              <a:rPr lang="en-US" sz="3200" dirty="0" smtClean="0"/>
              <a:t>. Just ask Brian.</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jan\Documents\Lisa\Queen\2499539501_small_3.jpg"/>
          <p:cNvPicPr>
            <a:picLocks noChangeAspect="1" noChangeArrowheads="1"/>
          </p:cNvPicPr>
          <p:nvPr/>
        </p:nvPicPr>
        <p:blipFill>
          <a:blip r:embed="rId2"/>
          <a:srcRect/>
          <a:stretch>
            <a:fillRect/>
          </a:stretch>
        </p:blipFill>
        <p:spPr bwMode="auto">
          <a:xfrm>
            <a:off x="0" y="0"/>
            <a:ext cx="3429000" cy="3429000"/>
          </a:xfrm>
          <a:prstGeom prst="rect">
            <a:avLst/>
          </a:prstGeom>
          <a:noFill/>
        </p:spPr>
      </p:pic>
      <p:pic>
        <p:nvPicPr>
          <p:cNvPr id="11266" name="Picture 2" descr="C:\Users\marjan\Documents\Lisa\Queen\QueenisturningJapanese.jpg"/>
          <p:cNvPicPr>
            <a:picLocks noChangeAspect="1" noChangeArrowheads="1"/>
          </p:cNvPicPr>
          <p:nvPr/>
        </p:nvPicPr>
        <p:blipFill>
          <a:blip r:embed="rId3"/>
          <a:srcRect/>
          <a:stretch>
            <a:fillRect/>
          </a:stretch>
        </p:blipFill>
        <p:spPr bwMode="auto">
          <a:xfrm>
            <a:off x="3657600" y="2057400"/>
            <a:ext cx="5320393" cy="4600575"/>
          </a:xfrm>
          <a:prstGeom prst="rect">
            <a:avLst/>
          </a:prstGeom>
          <a:noFill/>
        </p:spPr>
      </p:pic>
      <p:sp>
        <p:nvSpPr>
          <p:cNvPr id="3" name="TextBox 2"/>
          <p:cNvSpPr txBox="1"/>
          <p:nvPr/>
        </p:nvSpPr>
        <p:spPr>
          <a:xfrm rot="19817790">
            <a:off x="2327794" y="1971592"/>
            <a:ext cx="3752251"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t>Queen’s turning Japanese.</a:t>
            </a:r>
            <a:endParaRPr lang="en-US" sz="2400" dirty="0"/>
          </a:p>
        </p:txBody>
      </p:sp>
      <p:sp>
        <p:nvSpPr>
          <p:cNvPr id="5" name="TextBox 4"/>
          <p:cNvSpPr txBox="1"/>
          <p:nvPr/>
        </p:nvSpPr>
        <p:spPr>
          <a:xfrm>
            <a:off x="0" y="3429000"/>
            <a:ext cx="2286000" cy="1200329"/>
          </a:xfrm>
          <a:prstGeom prst="rect">
            <a:avLst/>
          </a:prstGeom>
          <a:noFill/>
        </p:spPr>
        <p:txBody>
          <a:bodyPr wrap="square" rtlCol="0">
            <a:spAutoFit/>
          </a:bodyPr>
          <a:lstStyle/>
          <a:p>
            <a:r>
              <a:rPr lang="en-US" dirty="0" smtClean="0"/>
              <a:t>Roger and Freddie think they are so cool. Little do they know, they’re not.</a:t>
            </a:r>
            <a:endParaRPr lang="en-US" dirty="0"/>
          </a:p>
        </p:txBody>
      </p:sp>
      <p:sp>
        <p:nvSpPr>
          <p:cNvPr id="6" name="TextBox 5"/>
          <p:cNvSpPr txBox="1"/>
          <p:nvPr/>
        </p:nvSpPr>
        <p:spPr>
          <a:xfrm>
            <a:off x="0" y="4572000"/>
            <a:ext cx="2438400" cy="369332"/>
          </a:xfrm>
          <a:prstGeom prst="rect">
            <a:avLst/>
          </a:prstGeom>
          <a:noFill/>
        </p:spPr>
        <p:txBody>
          <a:bodyPr wrap="square" rtlCol="0">
            <a:spAutoFit/>
          </a:bodyPr>
          <a:lstStyle/>
          <a:p>
            <a:r>
              <a:rPr lang="en-US" dirty="0" smtClean="0"/>
              <a:t>Just kidding, they are.</a:t>
            </a:r>
            <a:endParaRPr lang="en-US" dirty="0"/>
          </a:p>
        </p:txBody>
      </p:sp>
      <p:sp>
        <p:nvSpPr>
          <p:cNvPr id="7" name="TextBox 6"/>
          <p:cNvSpPr txBox="1"/>
          <p:nvPr/>
        </p:nvSpPr>
        <p:spPr>
          <a:xfrm>
            <a:off x="0" y="4953000"/>
            <a:ext cx="2133600" cy="646331"/>
          </a:xfrm>
          <a:prstGeom prst="rect">
            <a:avLst/>
          </a:prstGeom>
          <a:noFill/>
        </p:spPr>
        <p:txBody>
          <a:bodyPr wrap="square" rtlCol="0">
            <a:spAutoFit/>
          </a:bodyPr>
          <a:lstStyle/>
          <a:p>
            <a:r>
              <a:rPr lang="en-US" dirty="0" smtClean="0"/>
              <a:t>Except in this picture</a:t>
            </a:r>
            <a:endParaRPr lang="en-US" dirty="0"/>
          </a:p>
        </p:txBody>
      </p:sp>
      <p:pic>
        <p:nvPicPr>
          <p:cNvPr id="1027" name="Picture 3" descr="C:\Users\marjan\Documents\Lisa\Queen\Queen\two\RogandFred.jpg"/>
          <p:cNvPicPr>
            <a:picLocks noChangeAspect="1" noChangeArrowheads="1"/>
          </p:cNvPicPr>
          <p:nvPr/>
        </p:nvPicPr>
        <p:blipFill>
          <a:blip r:embed="rId4"/>
          <a:srcRect/>
          <a:stretch>
            <a:fillRect/>
          </a:stretch>
        </p:blipFill>
        <p:spPr bwMode="auto">
          <a:xfrm>
            <a:off x="3124200" y="1619513"/>
            <a:ext cx="5257800" cy="5238488"/>
          </a:xfrm>
          <a:prstGeom prst="rect">
            <a:avLst/>
          </a:prstGeom>
          <a:noFill/>
        </p:spPr>
      </p:pic>
      <p:cxnSp>
        <p:nvCxnSpPr>
          <p:cNvPr id="10" name="Straight Arrow Connector 9"/>
          <p:cNvCxnSpPr/>
          <p:nvPr/>
        </p:nvCxnSpPr>
        <p:spPr>
          <a:xfrm flipV="1">
            <a:off x="1143000" y="4495800"/>
            <a:ext cx="190500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6">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6">
                                            <p:txEl>
                                              <p:pRg st="0" end="0"/>
                                            </p:txEl>
                                          </p:spTgt>
                                        </p:tgtEl>
                                        <p:attrNameLst>
                                          <p:attrName>ppt_w</p:attrName>
                                        </p:attrNameLst>
                                      </p:cBhvr>
                                    </p:anim>
                                    <p:anim by="(#ppt_w*0.50)" calcmode="lin" valueType="num">
                                      <p:cBhvr>
                                        <p:cTn id="22" dur="500" decel="50000" autoRev="1" fill="hold">
                                          <p:stCondLst>
                                            <p:cond delay="0"/>
                                          </p:stCondLst>
                                        </p:cTn>
                                        <p:tgtEl>
                                          <p:spTgt spid="6">
                                            <p:txEl>
                                              <p:pRg st="0" end="0"/>
                                            </p:txEl>
                                          </p:spTgt>
                                        </p:tgtEl>
                                        <p:attrNameLst>
                                          <p:attrName>ppt_x</p:attrName>
                                        </p:attrNameLst>
                                      </p:cBhvr>
                                    </p:anim>
                                    <p:anim from="(-#ppt_h/2)" to="(#ppt_y)" calcmode="lin" valueType="num">
                                      <p:cBhvr>
                                        <p:cTn id="23" dur="1000" fill="hold">
                                          <p:stCondLst>
                                            <p:cond delay="0"/>
                                          </p:stCondLst>
                                        </p:cTn>
                                        <p:tgtEl>
                                          <p:spTgt spid="6">
                                            <p:txEl>
                                              <p:pRg st="0" end="0"/>
                                            </p:txEl>
                                          </p:spTgt>
                                        </p:tgtEl>
                                        <p:attrNameLst>
                                          <p:attrName>ppt_y</p:attrName>
                                        </p:attrNameLst>
                                      </p:cBhvr>
                                    </p:anim>
                                    <p:animRot by="21600000">
                                      <p:cBhvr>
                                        <p:cTn id="24" dur="1000" fill="hold">
                                          <p:stCondLst>
                                            <p:cond delay="0"/>
                                          </p:stCondLst>
                                        </p:cTn>
                                        <p:tgtEl>
                                          <p:spTgt spid="6">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33" presetID="26" presetClass="exit" presetSubtype="0" fill="hold" nodeType="withEffect">
                                  <p:stCondLst>
                                    <p:cond delay="0"/>
                                  </p:stCondLst>
                                  <p:childTnLst>
                                    <p:animEffect transition="out" filter="wipe(down)">
                                      <p:cBhvr>
                                        <p:cTn id="34" dur="180" accel="50000">
                                          <p:stCondLst>
                                            <p:cond delay="1820"/>
                                          </p:stCondLst>
                                        </p:cTn>
                                        <p:tgtEl>
                                          <p:spTgt spid="11266"/>
                                        </p:tgtEl>
                                      </p:cBhvr>
                                    </p:animEffect>
                                    <p:anim calcmode="lin" valueType="num">
                                      <p:cBhvr>
                                        <p:cTn id="35" dur="1822" tmFilter="0,0; 0.14,0.31; 0.43,0.73; 0.71,0.91; 1.0,1.0">
                                          <p:stCondLst>
                                            <p:cond delay="0"/>
                                          </p:stCondLst>
                                        </p:cTn>
                                        <p:tgtEl>
                                          <p:spTgt spid="11266"/>
                                        </p:tgtEl>
                                        <p:attrNameLst>
                                          <p:attrName>ppt_x</p:attrName>
                                        </p:attrNameLst>
                                      </p:cBhvr>
                                      <p:tavLst>
                                        <p:tav tm="0">
                                          <p:val>
                                            <p:strVal val="ppt_x"/>
                                          </p:val>
                                        </p:tav>
                                        <p:tav tm="100000">
                                          <p:val>
                                            <p:strVal val="#ppt_x+0.25"/>
                                          </p:val>
                                        </p:tav>
                                      </p:tavLst>
                                    </p:anim>
                                    <p:anim calcmode="lin" valueType="num">
                                      <p:cBhvr>
                                        <p:cTn id="36" dur="178">
                                          <p:stCondLst>
                                            <p:cond delay="1822"/>
                                          </p:stCondLst>
                                        </p:cTn>
                                        <p:tgtEl>
                                          <p:spTgt spid="11266"/>
                                        </p:tgtEl>
                                        <p:attrNameLst>
                                          <p:attrName>ppt_x</p:attrName>
                                        </p:attrNameLst>
                                      </p:cBhvr>
                                      <p:tavLst>
                                        <p:tav tm="0">
                                          <p:val>
                                            <p:strVal val="ppt_x"/>
                                          </p:val>
                                        </p:tav>
                                        <p:tav tm="100000">
                                          <p:val>
                                            <p:strVal val="ppt_x"/>
                                          </p:val>
                                        </p:tav>
                                      </p:tavLst>
                                    </p:anim>
                                    <p:anim calcmode="lin" valueType="num">
                                      <p:cBhvr>
                                        <p:cTn id="37" dur="664" tmFilter="0.0,0.0;0.25,0.07;0.50,0.2;0.75,0.467;1.0,1.0">
                                          <p:stCondLst>
                                            <p:cond delay="0"/>
                                          </p:stCondLst>
                                        </p:cTn>
                                        <p:tgtEl>
                                          <p:spTgt spid="1126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8" dur="664" tmFilter="0, 0; 0.125,0.2665; 0.25,0.4; 0.375,0.465; 0.5,0.5;  0.625,0.535; 0.75,0.6; 0.875,0.7335; 1,1">
                                          <p:stCondLst>
                                            <p:cond delay="664"/>
                                          </p:stCondLst>
                                        </p:cTn>
                                        <p:tgtEl>
                                          <p:spTgt spid="1126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9" dur="332" tmFilter="0, 0; 0.125,0.2665; 0.25,0.4; 0.375,0.465; 0.5,0.5;  0.625,0.535; 0.75,0.6; 0.875,0.7335; 1,1">
                                          <p:stCondLst>
                                            <p:cond delay="1324"/>
                                          </p:stCondLst>
                                        </p:cTn>
                                        <p:tgtEl>
                                          <p:spTgt spid="1126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0" dur="164" tmFilter="0, 0; 0.125,0.2665; 0.25,0.4; 0.375,0.465; 0.5,0.5;  0.625,0.535; 0.75,0.6; 0.875,0.7335; 1,1">
                                          <p:stCondLst>
                                            <p:cond delay="1656"/>
                                          </p:stCondLst>
                                        </p:cTn>
                                        <p:tgtEl>
                                          <p:spTgt spid="1126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1" dur="180" accel="50000">
                                          <p:stCondLst>
                                            <p:cond delay="1820"/>
                                          </p:stCondLst>
                                        </p:cTn>
                                        <p:tgtEl>
                                          <p:spTgt spid="11266"/>
                                        </p:tgtEl>
                                        <p:attrNameLst>
                                          <p:attrName>ppt_y</p:attrName>
                                        </p:attrNameLst>
                                      </p:cBhvr>
                                      <p:tavLst>
                                        <p:tav tm="0">
                                          <p:val>
                                            <p:strVal val="ppt_y"/>
                                          </p:val>
                                        </p:tav>
                                        <p:tav tm="100000">
                                          <p:val>
                                            <p:strVal val="ppt_y+ppt_h"/>
                                          </p:val>
                                        </p:tav>
                                      </p:tavLst>
                                    </p:anim>
                                    <p:animScale>
                                      <p:cBhvr>
                                        <p:cTn id="42" dur="26">
                                          <p:stCondLst>
                                            <p:cond delay="620"/>
                                          </p:stCondLst>
                                        </p:cTn>
                                        <p:tgtEl>
                                          <p:spTgt spid="11266"/>
                                        </p:tgtEl>
                                      </p:cBhvr>
                                      <p:to x="100000" y="60000"/>
                                    </p:animScale>
                                    <p:animScale>
                                      <p:cBhvr>
                                        <p:cTn id="43" dur="166" decel="50000">
                                          <p:stCondLst>
                                            <p:cond delay="646"/>
                                          </p:stCondLst>
                                        </p:cTn>
                                        <p:tgtEl>
                                          <p:spTgt spid="11266"/>
                                        </p:tgtEl>
                                      </p:cBhvr>
                                      <p:to x="100000" y="100000"/>
                                    </p:animScale>
                                    <p:animScale>
                                      <p:cBhvr>
                                        <p:cTn id="44" dur="26">
                                          <p:stCondLst>
                                            <p:cond delay="1312"/>
                                          </p:stCondLst>
                                        </p:cTn>
                                        <p:tgtEl>
                                          <p:spTgt spid="11266"/>
                                        </p:tgtEl>
                                      </p:cBhvr>
                                      <p:to x="100000" y="80000"/>
                                    </p:animScale>
                                    <p:animScale>
                                      <p:cBhvr>
                                        <p:cTn id="45" dur="166" decel="50000">
                                          <p:stCondLst>
                                            <p:cond delay="1338"/>
                                          </p:stCondLst>
                                        </p:cTn>
                                        <p:tgtEl>
                                          <p:spTgt spid="11266"/>
                                        </p:tgtEl>
                                      </p:cBhvr>
                                      <p:to x="100000" y="100000"/>
                                    </p:animScale>
                                    <p:animScale>
                                      <p:cBhvr>
                                        <p:cTn id="46" dur="26">
                                          <p:stCondLst>
                                            <p:cond delay="1642"/>
                                          </p:stCondLst>
                                        </p:cTn>
                                        <p:tgtEl>
                                          <p:spTgt spid="11266"/>
                                        </p:tgtEl>
                                      </p:cBhvr>
                                      <p:to x="100000" y="90000"/>
                                    </p:animScale>
                                    <p:animScale>
                                      <p:cBhvr>
                                        <p:cTn id="47" dur="166" decel="50000">
                                          <p:stCondLst>
                                            <p:cond delay="1668"/>
                                          </p:stCondLst>
                                        </p:cTn>
                                        <p:tgtEl>
                                          <p:spTgt spid="11266"/>
                                        </p:tgtEl>
                                      </p:cBhvr>
                                      <p:to x="100000" y="100000"/>
                                    </p:animScale>
                                    <p:animScale>
                                      <p:cBhvr>
                                        <p:cTn id="48" dur="26">
                                          <p:stCondLst>
                                            <p:cond delay="1808"/>
                                          </p:stCondLst>
                                        </p:cTn>
                                        <p:tgtEl>
                                          <p:spTgt spid="11266"/>
                                        </p:tgtEl>
                                      </p:cBhvr>
                                      <p:to x="100000" y="95000"/>
                                    </p:animScale>
                                    <p:animScale>
                                      <p:cBhvr>
                                        <p:cTn id="49" dur="166" decel="50000">
                                          <p:stCondLst>
                                            <p:cond delay="1834"/>
                                          </p:stCondLst>
                                        </p:cTn>
                                        <p:tgtEl>
                                          <p:spTgt spid="11266"/>
                                        </p:tgtEl>
                                      </p:cBhvr>
                                      <p:to x="100000" y="100000"/>
                                    </p:animScale>
                                    <p:set>
                                      <p:cBhvr>
                                        <p:cTn id="50" dur="1" fill="hold">
                                          <p:stCondLst>
                                            <p:cond delay="1999"/>
                                          </p:stCondLst>
                                        </p:cTn>
                                        <p:tgtEl>
                                          <p:spTgt spid="11266"/>
                                        </p:tgtEl>
                                        <p:attrNameLst>
                                          <p:attrName>style.visibility</p:attrName>
                                        </p:attrNameLst>
                                      </p:cBhvr>
                                      <p:to>
                                        <p:strVal val="hidden"/>
                                      </p:to>
                                    </p:set>
                                  </p:childTnLst>
                                </p:cTn>
                              </p:par>
                              <p:par>
                                <p:cTn id="51" presetID="31" presetClass="exit" presetSubtype="0" fill="hold" grpId="0" nodeType="withEffect">
                                  <p:stCondLst>
                                    <p:cond delay="0"/>
                                  </p:stCondLst>
                                  <p:iterate type="lt">
                                    <p:tmPct val="5000"/>
                                  </p:iterate>
                                  <p:childTnLst>
                                    <p:anim calcmode="lin" valueType="num">
                                      <p:cBhvr>
                                        <p:cTn id="52" dur="500"/>
                                        <p:tgtEl>
                                          <p:spTgt spid="3"/>
                                        </p:tgtEl>
                                        <p:attrNameLst>
                                          <p:attrName>ppt_w</p:attrName>
                                        </p:attrNameLst>
                                      </p:cBhvr>
                                      <p:tavLst>
                                        <p:tav tm="0">
                                          <p:val>
                                            <p:strVal val="ppt_w"/>
                                          </p:val>
                                        </p:tav>
                                        <p:tav tm="100000">
                                          <p:val>
                                            <p:fltVal val="0"/>
                                          </p:val>
                                        </p:tav>
                                      </p:tavLst>
                                    </p:anim>
                                    <p:anim calcmode="lin" valueType="num">
                                      <p:cBhvr>
                                        <p:cTn id="53" dur="500"/>
                                        <p:tgtEl>
                                          <p:spTgt spid="3"/>
                                        </p:tgtEl>
                                        <p:attrNameLst>
                                          <p:attrName>ppt_h</p:attrName>
                                        </p:attrNameLst>
                                      </p:cBhvr>
                                      <p:tavLst>
                                        <p:tav tm="0">
                                          <p:val>
                                            <p:strVal val="ppt_h"/>
                                          </p:val>
                                        </p:tav>
                                        <p:tav tm="100000">
                                          <p:val>
                                            <p:fltVal val="0"/>
                                          </p:val>
                                        </p:tav>
                                      </p:tavLst>
                                    </p:anim>
                                    <p:anim calcmode="lin" valueType="num">
                                      <p:cBhvr>
                                        <p:cTn id="54" dur="500"/>
                                        <p:tgtEl>
                                          <p:spTgt spid="3"/>
                                        </p:tgtEl>
                                        <p:attrNameLst>
                                          <p:attrName>style.rotation</p:attrName>
                                        </p:attrNameLst>
                                      </p:cBhvr>
                                      <p:tavLst>
                                        <p:tav tm="0">
                                          <p:val>
                                            <p:fltVal val="0"/>
                                          </p:val>
                                        </p:tav>
                                        <p:tav tm="100000">
                                          <p:val>
                                            <p:fltVal val="90"/>
                                          </p:val>
                                        </p:tav>
                                      </p:tavLst>
                                    </p:anim>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childTnLst>
                          </p:cTn>
                        </p:par>
                        <p:par>
                          <p:cTn id="57" fill="hold">
                            <p:stCondLst>
                              <p:cond delay="2000"/>
                            </p:stCondLst>
                            <p:childTnLst>
                              <p:par>
                                <p:cTn id="58" presetID="49" presetClass="entr" presetSubtype="0" decel="10000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 calcmode="lin" valueType="num">
                                      <p:cBhvr>
                                        <p:cTn id="62" dur="500" fill="hold"/>
                                        <p:tgtEl>
                                          <p:spTgt spid="10"/>
                                        </p:tgtEl>
                                        <p:attrNameLst>
                                          <p:attrName>style.rotation</p:attrName>
                                        </p:attrNameLst>
                                      </p:cBhvr>
                                      <p:tavLst>
                                        <p:tav tm="0">
                                          <p:val>
                                            <p:fltVal val="360"/>
                                          </p:val>
                                        </p:tav>
                                        <p:tav tm="100000">
                                          <p:val>
                                            <p:fltVal val="0"/>
                                          </p:val>
                                        </p:tav>
                                      </p:tavLst>
                                    </p:anim>
                                    <p:animEffect transition="in" filter="fade">
                                      <p:cBhvr>
                                        <p:cTn id="63" dur="500"/>
                                        <p:tgtEl>
                                          <p:spTgt spid="10"/>
                                        </p:tgtEl>
                                      </p:cBhvr>
                                    </p:animEffect>
                                  </p:childTnLst>
                                </p:cTn>
                              </p:par>
                              <p:par>
                                <p:cTn id="64" presetID="50" presetClass="entr" presetSubtype="0" decel="100000" fill="hold" nodeType="withEffect">
                                  <p:stCondLst>
                                    <p:cond delay="0"/>
                                  </p:stCondLst>
                                  <p:childTnLst>
                                    <p:set>
                                      <p:cBhvr>
                                        <p:cTn id="65" dur="1" fill="hold">
                                          <p:stCondLst>
                                            <p:cond delay="0"/>
                                          </p:stCondLst>
                                        </p:cTn>
                                        <p:tgtEl>
                                          <p:spTgt spid="1027"/>
                                        </p:tgtEl>
                                        <p:attrNameLst>
                                          <p:attrName>style.visibility</p:attrName>
                                        </p:attrNameLst>
                                      </p:cBhvr>
                                      <p:to>
                                        <p:strVal val="visible"/>
                                      </p:to>
                                    </p:set>
                                    <p:anim calcmode="lin" valueType="num">
                                      <p:cBhvr>
                                        <p:cTn id="66" dur="1000" fill="hold"/>
                                        <p:tgtEl>
                                          <p:spTgt spid="1027"/>
                                        </p:tgtEl>
                                        <p:attrNameLst>
                                          <p:attrName>ppt_w</p:attrName>
                                        </p:attrNameLst>
                                      </p:cBhvr>
                                      <p:tavLst>
                                        <p:tav tm="0">
                                          <p:val>
                                            <p:strVal val="#ppt_w+.3"/>
                                          </p:val>
                                        </p:tav>
                                        <p:tav tm="100000">
                                          <p:val>
                                            <p:strVal val="#ppt_w"/>
                                          </p:val>
                                        </p:tav>
                                      </p:tavLst>
                                    </p:anim>
                                    <p:anim calcmode="lin" valueType="num">
                                      <p:cBhvr>
                                        <p:cTn id="67" dur="1000" fill="hold"/>
                                        <p:tgtEl>
                                          <p:spTgt spid="1027"/>
                                        </p:tgtEl>
                                        <p:attrNameLst>
                                          <p:attrName>ppt_h</p:attrName>
                                        </p:attrNameLst>
                                      </p:cBhvr>
                                      <p:tavLst>
                                        <p:tav tm="0">
                                          <p:val>
                                            <p:strVal val="#ppt_h"/>
                                          </p:val>
                                        </p:tav>
                                        <p:tav tm="100000">
                                          <p:val>
                                            <p:strVal val="#ppt_h"/>
                                          </p:val>
                                        </p:tav>
                                      </p:tavLst>
                                    </p:anim>
                                    <p:animEffect transition="in" filter="fade">
                                      <p:cBhvr>
                                        <p:cTn id="68"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jan\Documents\Lisa\press_queen.jpg"/>
          <p:cNvPicPr>
            <a:picLocks noChangeAspect="1" noChangeArrowheads="1"/>
          </p:cNvPicPr>
          <p:nvPr/>
        </p:nvPicPr>
        <p:blipFill>
          <a:blip r:embed="rId2"/>
          <a:srcRect/>
          <a:stretch>
            <a:fillRect/>
          </a:stretch>
        </p:blipFill>
        <p:spPr bwMode="auto">
          <a:xfrm>
            <a:off x="0" y="0"/>
            <a:ext cx="9130824" cy="4114800"/>
          </a:xfrm>
          <a:prstGeom prst="rect">
            <a:avLst/>
          </a:prstGeom>
          <a:noFill/>
        </p:spPr>
      </p:pic>
      <p:sp>
        <p:nvSpPr>
          <p:cNvPr id="3" name="TextBox 2"/>
          <p:cNvSpPr txBox="1"/>
          <p:nvPr/>
        </p:nvSpPr>
        <p:spPr>
          <a:xfrm>
            <a:off x="0" y="5791200"/>
            <a:ext cx="9144000" cy="646331"/>
          </a:xfrm>
          <a:prstGeom prst="rect">
            <a:avLst/>
          </a:prstGeom>
          <a:noFill/>
        </p:spPr>
        <p:txBody>
          <a:bodyPr wrap="square" rtlCol="0">
            <a:spAutoFit/>
          </a:bodyPr>
          <a:lstStyle/>
          <a:p>
            <a:pPr algn="ctr"/>
            <a:r>
              <a:rPr lang="en-US" sz="3600" dirty="0" smtClean="0"/>
              <a:t>Queen at a press conference.</a:t>
            </a:r>
            <a:endParaRPr lang="en-US" sz="3600" dirty="0"/>
          </a:p>
        </p:txBody>
      </p:sp>
      <p:sp>
        <p:nvSpPr>
          <p:cNvPr id="4" name="TextBox 3"/>
          <p:cNvSpPr txBox="1"/>
          <p:nvPr/>
        </p:nvSpPr>
        <p:spPr>
          <a:xfrm>
            <a:off x="0" y="4114800"/>
            <a:ext cx="1447800" cy="923330"/>
          </a:xfrm>
          <a:prstGeom prst="rect">
            <a:avLst/>
          </a:prstGeom>
          <a:noFill/>
        </p:spPr>
        <p:txBody>
          <a:bodyPr wrap="square" rtlCol="0">
            <a:spAutoFit/>
          </a:bodyPr>
          <a:lstStyle/>
          <a:p>
            <a:pPr algn="ctr"/>
            <a:r>
              <a:rPr lang="en-US" dirty="0" smtClean="0"/>
              <a:t>John is… well, not interested</a:t>
            </a:r>
            <a:endParaRPr lang="en-US" dirty="0"/>
          </a:p>
        </p:txBody>
      </p:sp>
      <p:sp>
        <p:nvSpPr>
          <p:cNvPr id="5" name="TextBox 4"/>
          <p:cNvSpPr txBox="1"/>
          <p:nvPr/>
        </p:nvSpPr>
        <p:spPr>
          <a:xfrm>
            <a:off x="2057400" y="4114800"/>
            <a:ext cx="1905000" cy="646331"/>
          </a:xfrm>
          <a:prstGeom prst="rect">
            <a:avLst/>
          </a:prstGeom>
          <a:noFill/>
        </p:spPr>
        <p:txBody>
          <a:bodyPr wrap="square" rtlCol="0">
            <a:spAutoFit/>
          </a:bodyPr>
          <a:lstStyle/>
          <a:p>
            <a:pPr algn="ctr"/>
            <a:r>
              <a:rPr lang="en-US" dirty="0" smtClean="0"/>
              <a:t>Brian is… also not interested</a:t>
            </a:r>
            <a:endParaRPr lang="en-US" dirty="0"/>
          </a:p>
        </p:txBody>
      </p:sp>
      <p:sp>
        <p:nvSpPr>
          <p:cNvPr id="6" name="TextBox 5"/>
          <p:cNvSpPr txBox="1"/>
          <p:nvPr/>
        </p:nvSpPr>
        <p:spPr>
          <a:xfrm>
            <a:off x="5105400" y="4191000"/>
            <a:ext cx="2514600" cy="369332"/>
          </a:xfrm>
          <a:prstGeom prst="rect">
            <a:avLst/>
          </a:prstGeom>
          <a:noFill/>
        </p:spPr>
        <p:txBody>
          <a:bodyPr wrap="square" rtlCol="0">
            <a:spAutoFit/>
          </a:bodyPr>
          <a:lstStyle/>
          <a:p>
            <a:pPr algn="ctr"/>
            <a:r>
              <a:rPr lang="en-US" dirty="0" smtClean="0"/>
              <a:t>Freddie is daydreaming</a:t>
            </a:r>
            <a:endParaRPr lang="en-US" dirty="0"/>
          </a:p>
        </p:txBody>
      </p:sp>
      <p:sp>
        <p:nvSpPr>
          <p:cNvPr id="7" name="TextBox 6"/>
          <p:cNvSpPr txBox="1"/>
          <p:nvPr/>
        </p:nvSpPr>
        <p:spPr>
          <a:xfrm>
            <a:off x="7924800" y="4114800"/>
            <a:ext cx="1219200" cy="1477328"/>
          </a:xfrm>
          <a:prstGeom prst="rect">
            <a:avLst/>
          </a:prstGeom>
          <a:noFill/>
        </p:spPr>
        <p:txBody>
          <a:bodyPr wrap="square" rtlCol="0">
            <a:spAutoFit/>
          </a:bodyPr>
          <a:lstStyle/>
          <a:p>
            <a:pPr algn="ctr"/>
            <a:r>
              <a:rPr lang="en-US" dirty="0" smtClean="0"/>
              <a:t>And Christmas Roger is admiring his drink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3"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
                                            <p:txEl>
                                              <p:pRg st="0" end="0"/>
                                            </p:txEl>
                                          </p:spTgt>
                                        </p:tgtEl>
                                        <p:attrNameLst>
                                          <p:attrName>fill.type</p:attrName>
                                        </p:attrNameLst>
                                      </p:cBhvr>
                                      <p:to>
                                        <p:strVal val="solid"/>
                                      </p:to>
                                    </p:set>
                                  </p:childTnLst>
                                </p:cTn>
                              </p:par>
                              <p:par>
                                <p:cTn id="16" presetID="27" presetClass="exit" presetSubtype="0" fill="hold" nodeType="withEffect">
                                  <p:stCondLst>
                                    <p:cond delay="0"/>
                                  </p:stCondLst>
                                  <p:iterate type="lt">
                                    <p:tmPct val="50000"/>
                                  </p:iterate>
                                  <p:childTnLst>
                                    <p:anim calcmode="discrete" valueType="clr">
                                      <p:cBhvr override="childStyle">
                                        <p:cTn id="17" dur="80"/>
                                        <p:tgtEl>
                                          <p:spTgt spid="3">
                                            <p:txEl>
                                              <p:pRg st="0" end="0"/>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18" dur="80"/>
                                        <p:tgtEl>
                                          <p:spTgt spid="3">
                                            <p:txEl>
                                              <p:pRg st="0" end="0"/>
                                            </p:txEl>
                                          </p:spTgt>
                                        </p:tgtEl>
                                        <p:attrNameLst>
                                          <p:attrName>fillcolor</p:attrName>
                                        </p:attrNameLst>
                                      </p:cBhvr>
                                      <p:tavLst>
                                        <p:tav tm="0">
                                          <p:val>
                                            <p:clrVal>
                                              <a:schemeClr val="hlink"/>
                                            </p:clrVal>
                                          </p:val>
                                        </p:tav>
                                        <p:tav tm="50000">
                                          <p:val>
                                            <p:clrVal>
                                              <a:schemeClr val="accent2"/>
                                            </p:clrVal>
                                          </p:val>
                                        </p:tav>
                                      </p:tavLst>
                                    </p:anim>
                                    <p:set>
                                      <p:cBhvr>
                                        <p:cTn id="19" dur="80"/>
                                        <p:tgtEl>
                                          <p:spTgt spid="3">
                                            <p:txEl>
                                              <p:pRg st="0" end="0"/>
                                            </p:txEl>
                                          </p:spTgt>
                                        </p:tgtEl>
                                        <p:attrNameLst>
                                          <p:attrName>fill.type</p:attrName>
                                        </p:attrNameLst>
                                      </p:cBhvr>
                                      <p:to>
                                        <p:strVal val="solid"/>
                                      </p:to>
                                    </p:set>
                                    <p:set>
                                      <p:cBhvr>
                                        <p:cTn id="20" dur="1" fill="hold">
                                          <p:stCondLst>
                                            <p:cond delay="79"/>
                                          </p:stCondLst>
                                        </p:cTn>
                                        <p:tgtEl>
                                          <p:spTgt spid="3">
                                            <p:txEl>
                                              <p:pRg st="0" end="0"/>
                                            </p:txEl>
                                          </p:spTgt>
                                        </p:tgtEl>
                                        <p:attrNameLst>
                                          <p:attrName>style.visibility</p:attrName>
                                        </p:attrNameLst>
                                      </p:cBhvr>
                                      <p:to>
                                        <p:strVal val="hidden"/>
                                      </p:to>
                                    </p:set>
                                  </p:childTnLst>
                                </p:cTn>
                              </p:par>
                            </p:childTnLst>
                          </p:cTn>
                        </p:par>
                        <p:par>
                          <p:cTn id="21" fill="hold">
                            <p:stCondLst>
                              <p:cond delay="204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2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5">
                                            <p:txEl>
                                              <p:pRg st="0" end="0"/>
                                            </p:txEl>
                                          </p:spTgt>
                                        </p:tgtEl>
                                        <p:attrNameLst>
                                          <p:attrName>fill.type</p:attrName>
                                        </p:attrNameLst>
                                      </p:cBhvr>
                                      <p:to>
                                        <p:strVal val="solid"/>
                                      </p:to>
                                    </p:set>
                                  </p:childTnLst>
                                </p:cTn>
                              </p:par>
                            </p:childTnLst>
                          </p:cTn>
                        </p:par>
                        <p:par>
                          <p:cTn id="27" fill="hold">
                            <p:stCondLst>
                              <p:cond delay="308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0"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6">
                                            <p:txEl>
                                              <p:pRg st="0" end="0"/>
                                            </p:txEl>
                                          </p:spTgt>
                                        </p:tgtEl>
                                        <p:attrNameLst>
                                          <p:attrName>fill.type</p:attrName>
                                        </p:attrNameLst>
                                      </p:cBhvr>
                                      <p:to>
                                        <p:strVal val="solid"/>
                                      </p:to>
                                    </p:set>
                                  </p:childTnLst>
                                </p:cTn>
                              </p:par>
                            </p:childTnLst>
                          </p:cTn>
                        </p:par>
                        <p:par>
                          <p:cTn id="33" fill="hold">
                            <p:stCondLst>
                              <p:cond delay="3920"/>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36"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arjan\Documents\Lisa\yellowjacketjapan.jpg"/>
          <p:cNvPicPr>
            <a:picLocks noChangeAspect="1" noChangeArrowheads="1"/>
          </p:cNvPicPr>
          <p:nvPr/>
        </p:nvPicPr>
        <p:blipFill>
          <a:blip r:embed="rId2"/>
          <a:srcRect/>
          <a:stretch>
            <a:fillRect/>
          </a:stretch>
        </p:blipFill>
        <p:spPr bwMode="auto">
          <a:xfrm>
            <a:off x="381000" y="381000"/>
            <a:ext cx="5466347" cy="3581400"/>
          </a:xfrm>
          <a:prstGeom prst="rect">
            <a:avLst/>
          </a:prstGeom>
          <a:noFill/>
        </p:spPr>
      </p:pic>
      <p:sp>
        <p:nvSpPr>
          <p:cNvPr id="6" name="Cloud Callout 5"/>
          <p:cNvSpPr/>
          <p:nvPr/>
        </p:nvSpPr>
        <p:spPr>
          <a:xfrm>
            <a:off x="0" y="3657600"/>
            <a:ext cx="2133600" cy="1676400"/>
          </a:xfrm>
          <a:prstGeom prst="cloudCallout">
            <a:avLst>
              <a:gd name="adj1" fmla="val -1220"/>
              <a:gd name="adj2" fmla="val -13256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Oh my god… my shoes don’t match</a:t>
            </a:r>
            <a:endParaRPr lang="en-US" dirty="0"/>
          </a:p>
        </p:txBody>
      </p:sp>
      <p:sp>
        <p:nvSpPr>
          <p:cNvPr id="7" name="Cloud Callout 6"/>
          <p:cNvSpPr/>
          <p:nvPr/>
        </p:nvSpPr>
        <p:spPr>
          <a:xfrm>
            <a:off x="5181600" y="3352800"/>
            <a:ext cx="1828800" cy="1524000"/>
          </a:xfrm>
          <a:prstGeom prst="cloudCallout">
            <a:avLst>
              <a:gd name="adj1" fmla="val -70712"/>
              <a:gd name="adj2" fmla="val -5648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I want those cookies…</a:t>
            </a:r>
            <a:endParaRPr lang="en-US" dirty="0"/>
          </a:p>
        </p:txBody>
      </p:sp>
      <p:sp>
        <p:nvSpPr>
          <p:cNvPr id="8" name="Cloud Callout 7"/>
          <p:cNvSpPr/>
          <p:nvPr/>
        </p:nvSpPr>
        <p:spPr>
          <a:xfrm>
            <a:off x="5867400" y="381000"/>
            <a:ext cx="2514600" cy="2209800"/>
          </a:xfrm>
          <a:prstGeom prst="cloudCallout">
            <a:avLst>
              <a:gd name="adj1" fmla="val -73032"/>
              <a:gd name="adj2" fmla="val -1527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I can see you Mr. Camera Man! I can always see you… even when you don’t think I am, I am watching…</a:t>
            </a:r>
            <a:endParaRPr lang="en-US" sz="1400" dirty="0"/>
          </a:p>
        </p:txBody>
      </p:sp>
      <p:sp>
        <p:nvSpPr>
          <p:cNvPr id="9" name="Cloud Callout 8"/>
          <p:cNvSpPr/>
          <p:nvPr/>
        </p:nvSpPr>
        <p:spPr>
          <a:xfrm>
            <a:off x="1447800" y="0"/>
            <a:ext cx="2514600" cy="1219200"/>
          </a:xfrm>
          <a:prstGeom prst="cloudCallout">
            <a:avLst>
              <a:gd name="adj1" fmla="val 7518"/>
              <a:gd name="adj2" fmla="val 7521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smtClean="0"/>
          </a:p>
          <a:p>
            <a:pPr algn="ctr"/>
            <a:r>
              <a:rPr lang="en-US" sz="1400" dirty="0" smtClean="0"/>
              <a:t>Heart failing… breathing stopping… death coming…</a:t>
            </a:r>
          </a:p>
          <a:p>
            <a:pPr algn="ctr"/>
            <a:endParaRPr lang="en-US" dirty="0"/>
          </a:p>
        </p:txBody>
      </p:sp>
      <p:sp>
        <p:nvSpPr>
          <p:cNvPr id="10" name="TextBox 9"/>
          <p:cNvSpPr txBox="1"/>
          <p:nvPr/>
        </p:nvSpPr>
        <p:spPr>
          <a:xfrm>
            <a:off x="2438400" y="4876800"/>
            <a:ext cx="3810000" cy="646331"/>
          </a:xfrm>
          <a:prstGeom prst="rect">
            <a:avLst/>
          </a:prstGeom>
          <a:noFill/>
        </p:spPr>
        <p:txBody>
          <a:bodyPr wrap="square" rtlCol="0">
            <a:spAutoFit/>
          </a:bodyPr>
          <a:lstStyle/>
          <a:p>
            <a:r>
              <a:rPr lang="en-US" dirty="0" smtClean="0"/>
              <a:t>Everyone is too ‘busy’ to notice Roger is slowly dying.</a:t>
            </a:r>
            <a:endParaRPr lang="en-US" dirty="0"/>
          </a:p>
        </p:txBody>
      </p:sp>
      <p:sp>
        <p:nvSpPr>
          <p:cNvPr id="11" name="TextBox 10"/>
          <p:cNvSpPr txBox="1"/>
          <p:nvPr/>
        </p:nvSpPr>
        <p:spPr>
          <a:xfrm>
            <a:off x="3200400" y="6019800"/>
            <a:ext cx="4800600" cy="369332"/>
          </a:xfrm>
          <a:prstGeom prst="rect">
            <a:avLst/>
          </a:prstGeom>
          <a:noFill/>
        </p:spPr>
        <p:txBody>
          <a:bodyPr wrap="square" rtlCol="0">
            <a:spAutoFit/>
          </a:bodyPr>
          <a:lstStyle/>
          <a:p>
            <a:pPr algn="r"/>
            <a:r>
              <a:rPr lang="en-US" dirty="0" smtClean="0"/>
              <a:t>Ok, that was dumb.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isa\Queen chocolate bar.jpg"/>
          <p:cNvPicPr>
            <a:picLocks noChangeAspect="1" noChangeArrowheads="1"/>
          </p:cNvPicPr>
          <p:nvPr/>
        </p:nvPicPr>
        <p:blipFill>
          <a:blip r:embed="rId2"/>
          <a:srcRect l="3924" t="4445" r="7800" b="3333"/>
          <a:stretch>
            <a:fillRect/>
          </a:stretch>
        </p:blipFill>
        <p:spPr bwMode="auto">
          <a:xfrm>
            <a:off x="304800" y="228600"/>
            <a:ext cx="3429000" cy="6324600"/>
          </a:xfrm>
          <a:prstGeom prst="rect">
            <a:avLst/>
          </a:prstGeom>
          <a:noFill/>
        </p:spPr>
      </p:pic>
      <p:sp>
        <p:nvSpPr>
          <p:cNvPr id="3" name="TextBox 2"/>
          <p:cNvSpPr txBox="1"/>
          <p:nvPr/>
        </p:nvSpPr>
        <p:spPr>
          <a:xfrm>
            <a:off x="4495800" y="609600"/>
            <a:ext cx="3962400" cy="1077218"/>
          </a:xfrm>
          <a:prstGeom prst="rect">
            <a:avLst/>
          </a:prstGeom>
          <a:noFill/>
        </p:spPr>
        <p:txBody>
          <a:bodyPr wrap="square" rtlCol="0">
            <a:spAutoFit/>
          </a:bodyPr>
          <a:lstStyle/>
          <a:p>
            <a:r>
              <a:rPr lang="en-US" sz="3200" dirty="0" smtClean="0"/>
              <a:t>Introducing, the one, the only, the…</a:t>
            </a:r>
            <a:endParaRPr lang="en-US" sz="3200" dirty="0"/>
          </a:p>
        </p:txBody>
      </p:sp>
      <p:sp>
        <p:nvSpPr>
          <p:cNvPr id="4" name="TextBox 3"/>
          <p:cNvSpPr txBox="1"/>
          <p:nvPr/>
        </p:nvSpPr>
        <p:spPr>
          <a:xfrm>
            <a:off x="4800600" y="1981200"/>
            <a:ext cx="3810000" cy="1323439"/>
          </a:xfrm>
          <a:prstGeom prst="rect">
            <a:avLst/>
          </a:prstGeom>
          <a:noFill/>
        </p:spPr>
        <p:txBody>
          <a:bodyPr wrap="square" rtlCol="0">
            <a:spAutoFit/>
          </a:bodyPr>
          <a:lstStyle/>
          <a:p>
            <a:r>
              <a:rPr lang="en-US" sz="4000" dirty="0" smtClean="0"/>
              <a:t>…Queen chocolate bar!</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4"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0" end="0"/>
                                            </p:txEl>
                                          </p:spTgt>
                                        </p:tgtEl>
                                        <p:attrNameLst>
                                          <p:attrName>fill.type</p:attrName>
                                        </p:attrNameLst>
                                      </p:cBhvr>
                                      <p:to>
                                        <p:strVal val="solid"/>
                                      </p:to>
                                    </p:set>
                                  </p:childTnLst>
                                </p:cTn>
                              </p:par>
                            </p:childTnLst>
                          </p:cTn>
                        </p:par>
                        <p:par>
                          <p:cTn id="17" fill="hold">
                            <p:stCondLst>
                              <p:cond delay="800"/>
                            </p:stCondLst>
                            <p:childTnLst>
                              <p:par>
                                <p:cTn id="18" presetID="50" presetClass="entr" presetSubtype="0" decel="10000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1000" fill="hold"/>
                                        <p:tgtEl>
                                          <p:spTgt spid="1026"/>
                                        </p:tgtEl>
                                        <p:attrNameLst>
                                          <p:attrName>ppt_w</p:attrName>
                                        </p:attrNameLst>
                                      </p:cBhvr>
                                      <p:tavLst>
                                        <p:tav tm="0">
                                          <p:val>
                                            <p:strVal val="#ppt_w+.3"/>
                                          </p:val>
                                        </p:tav>
                                        <p:tav tm="100000">
                                          <p:val>
                                            <p:strVal val="#ppt_w"/>
                                          </p:val>
                                        </p:tav>
                                      </p:tavLst>
                                    </p:anim>
                                    <p:anim calcmode="lin" valueType="num">
                                      <p:cBhvr>
                                        <p:cTn id="21" dur="1000" fill="hold"/>
                                        <p:tgtEl>
                                          <p:spTgt spid="1026"/>
                                        </p:tgtEl>
                                        <p:attrNameLst>
                                          <p:attrName>ppt_h</p:attrName>
                                        </p:attrNameLst>
                                      </p:cBhvr>
                                      <p:tavLst>
                                        <p:tav tm="0">
                                          <p:val>
                                            <p:strVal val="#ppt_h"/>
                                          </p:val>
                                        </p:tav>
                                        <p:tav tm="100000">
                                          <p:val>
                                            <p:strVal val="#ppt_h"/>
                                          </p:val>
                                        </p:tav>
                                      </p:tavLst>
                                    </p:anim>
                                    <p:animEffect transition="in" filter="fade">
                                      <p:cBhvr>
                                        <p:cTn id="2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arjan\Documents\Lisa\Queen\Queen\All of them\Queen20sfds.jpg"/>
          <p:cNvPicPr>
            <a:picLocks noChangeAspect="1" noChangeArrowheads="1"/>
          </p:cNvPicPr>
          <p:nvPr/>
        </p:nvPicPr>
        <p:blipFill>
          <a:blip r:embed="rId2"/>
          <a:srcRect/>
          <a:stretch>
            <a:fillRect/>
          </a:stretch>
        </p:blipFill>
        <p:spPr bwMode="auto">
          <a:xfrm>
            <a:off x="0" y="666750"/>
            <a:ext cx="9144000" cy="5524500"/>
          </a:xfrm>
          <a:prstGeom prst="rect">
            <a:avLst/>
          </a:prstGeom>
          <a:noFill/>
        </p:spPr>
      </p:pic>
      <p:sp>
        <p:nvSpPr>
          <p:cNvPr id="3" name="Oval Callout 2"/>
          <p:cNvSpPr/>
          <p:nvPr/>
        </p:nvSpPr>
        <p:spPr>
          <a:xfrm>
            <a:off x="228600" y="1066800"/>
            <a:ext cx="1600200" cy="762000"/>
          </a:xfrm>
          <a:prstGeom prst="wedgeEllipseCallout">
            <a:avLst>
              <a:gd name="adj1" fmla="val 22105"/>
              <a:gd name="adj2" fmla="val 7470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srgbClr val="00B050"/>
                </a:solidFill>
              </a:rPr>
              <a:t>Peace</a:t>
            </a:r>
            <a:endParaRPr lang="en-US" sz="2400" dirty="0">
              <a:solidFill>
                <a:srgbClr val="00B050"/>
              </a:solidFill>
            </a:endParaRPr>
          </a:p>
        </p:txBody>
      </p:sp>
      <p:sp>
        <p:nvSpPr>
          <p:cNvPr id="4" name="Oval Callout 3"/>
          <p:cNvSpPr/>
          <p:nvPr/>
        </p:nvSpPr>
        <p:spPr>
          <a:xfrm>
            <a:off x="6629400" y="1295400"/>
            <a:ext cx="1600200" cy="838200"/>
          </a:xfrm>
          <a:prstGeom prst="wedgeEllipseCallout">
            <a:avLst>
              <a:gd name="adj1" fmla="val 16794"/>
              <a:gd name="adj2" fmla="val 741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srgbClr val="00B050"/>
                </a:solidFill>
              </a:rPr>
              <a:t>Peace</a:t>
            </a:r>
            <a:endParaRPr lang="en-US" sz="2400" dirty="0">
              <a:solidFill>
                <a:srgbClr val="00B050"/>
              </a:solidFill>
            </a:endParaRPr>
          </a:p>
        </p:txBody>
      </p:sp>
      <p:sp>
        <p:nvSpPr>
          <p:cNvPr id="5" name="Oval Callout 4"/>
          <p:cNvSpPr/>
          <p:nvPr/>
        </p:nvSpPr>
        <p:spPr>
          <a:xfrm>
            <a:off x="4343400" y="838200"/>
            <a:ext cx="1295400" cy="83820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srgbClr val="FF0000"/>
                </a:solidFill>
              </a:rPr>
              <a:t>War</a:t>
            </a:r>
            <a:endParaRPr lang="en-US" dirty="0">
              <a:solidFill>
                <a:srgbClr val="FF0000"/>
              </a:solidFill>
            </a:endParaRPr>
          </a:p>
        </p:txBody>
      </p:sp>
      <p:sp>
        <p:nvSpPr>
          <p:cNvPr id="6" name="Oval Callout 5"/>
          <p:cNvSpPr/>
          <p:nvPr/>
        </p:nvSpPr>
        <p:spPr>
          <a:xfrm>
            <a:off x="4419600" y="4800600"/>
            <a:ext cx="2438400" cy="990600"/>
          </a:xfrm>
          <a:prstGeom prst="wedgeEllipseCallout">
            <a:avLst>
              <a:gd name="adj1" fmla="val 8346"/>
              <a:gd name="adj2" fmla="val -7464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srgbClr val="0070C0"/>
                </a:solidFill>
              </a:rPr>
              <a:t>Relaxation</a:t>
            </a:r>
            <a:endParaRPr lang="en-US"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jan\Documents\Lisa\Queen\newbmRSguitars690h.jpg"/>
          <p:cNvPicPr>
            <a:picLocks noChangeAspect="1" noChangeArrowheads="1"/>
          </p:cNvPicPr>
          <p:nvPr/>
        </p:nvPicPr>
        <p:blipFill>
          <a:blip r:embed="rId2"/>
          <a:srcRect/>
          <a:stretch>
            <a:fillRect/>
          </a:stretch>
        </p:blipFill>
        <p:spPr bwMode="auto">
          <a:xfrm>
            <a:off x="2000250" y="0"/>
            <a:ext cx="5143500" cy="6858000"/>
          </a:xfrm>
          <a:prstGeom prst="rect">
            <a:avLst/>
          </a:prstGeom>
          <a:noFill/>
        </p:spPr>
      </p:pic>
      <p:sp>
        <p:nvSpPr>
          <p:cNvPr id="3" name="TextBox 2"/>
          <p:cNvSpPr txBox="1"/>
          <p:nvPr/>
        </p:nvSpPr>
        <p:spPr>
          <a:xfrm>
            <a:off x="304800" y="152400"/>
            <a:ext cx="1524000" cy="1754326"/>
          </a:xfrm>
          <a:prstGeom prst="rect">
            <a:avLst/>
          </a:prstGeom>
          <a:noFill/>
        </p:spPr>
        <p:txBody>
          <a:bodyPr wrap="square" rtlCol="0">
            <a:spAutoFit/>
          </a:bodyPr>
          <a:lstStyle/>
          <a:p>
            <a:pPr algn="ctr"/>
            <a:r>
              <a:rPr lang="en-US" dirty="0" smtClean="0"/>
              <a:t>The herd of Red Special’s are Coming </a:t>
            </a:r>
            <a:r>
              <a:rPr lang="en-US" strike="sngStrike" dirty="0" smtClean="0"/>
              <a:t>Soon</a:t>
            </a:r>
            <a:r>
              <a:rPr lang="en-US" dirty="0" smtClean="0"/>
              <a:t> for you!!!</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arjan\Documents\Lisa\whatwillcomenext.jpg"/>
          <p:cNvPicPr>
            <a:picLocks noChangeAspect="1" noChangeArrowheads="1"/>
          </p:cNvPicPr>
          <p:nvPr/>
        </p:nvPicPr>
        <p:blipFill>
          <a:blip r:embed="rId2"/>
          <a:srcRect/>
          <a:stretch>
            <a:fillRect/>
          </a:stretch>
        </p:blipFill>
        <p:spPr bwMode="auto">
          <a:xfrm>
            <a:off x="1" y="0"/>
            <a:ext cx="5486400" cy="4168179"/>
          </a:xfrm>
          <a:prstGeom prst="rect">
            <a:avLst/>
          </a:prstGeom>
          <a:noFill/>
        </p:spPr>
      </p:pic>
      <p:sp>
        <p:nvSpPr>
          <p:cNvPr id="5" name="TextBox 4"/>
          <p:cNvSpPr txBox="1"/>
          <p:nvPr/>
        </p:nvSpPr>
        <p:spPr>
          <a:xfrm>
            <a:off x="0" y="4191000"/>
            <a:ext cx="5105400" cy="646331"/>
          </a:xfrm>
          <a:prstGeom prst="rect">
            <a:avLst/>
          </a:prstGeom>
          <a:noFill/>
        </p:spPr>
        <p:txBody>
          <a:bodyPr wrap="square" rtlCol="0">
            <a:spAutoFit/>
          </a:bodyPr>
          <a:lstStyle/>
          <a:p>
            <a:r>
              <a:rPr lang="en-US" dirty="0" smtClean="0"/>
              <a:t>Queen is so awesome, they get to sit when everyone else has to stand.</a:t>
            </a:r>
            <a:endParaRPr lang="en-US" dirty="0"/>
          </a:p>
        </p:txBody>
      </p:sp>
      <p:pic>
        <p:nvPicPr>
          <p:cNvPr id="6" name="Picture 4" descr="C:\Users\marjan\Documents\Lisa\Queen\Queen\All of them\q01-75-019a.jpg"/>
          <p:cNvPicPr>
            <a:picLocks noChangeAspect="1" noChangeArrowheads="1"/>
          </p:cNvPicPr>
          <p:nvPr/>
        </p:nvPicPr>
        <p:blipFill>
          <a:blip r:embed="rId3"/>
          <a:srcRect/>
          <a:stretch>
            <a:fillRect/>
          </a:stretch>
        </p:blipFill>
        <p:spPr bwMode="auto">
          <a:xfrm>
            <a:off x="5486400" y="2498034"/>
            <a:ext cx="3657600" cy="4359966"/>
          </a:xfrm>
          <a:prstGeom prst="rect">
            <a:avLst/>
          </a:prstGeom>
          <a:noFill/>
        </p:spPr>
      </p:pic>
      <p:sp>
        <p:nvSpPr>
          <p:cNvPr id="7" name="TextBox 6"/>
          <p:cNvSpPr txBox="1"/>
          <p:nvPr/>
        </p:nvSpPr>
        <p:spPr>
          <a:xfrm>
            <a:off x="7239000" y="1371600"/>
            <a:ext cx="1905000" cy="1138773"/>
          </a:xfrm>
          <a:prstGeom prst="rect">
            <a:avLst/>
          </a:prstGeom>
          <a:noFill/>
        </p:spPr>
        <p:txBody>
          <a:bodyPr wrap="square" rtlCol="0">
            <a:spAutoFit/>
          </a:bodyPr>
          <a:lstStyle/>
          <a:p>
            <a:pPr algn="just"/>
            <a:r>
              <a:rPr lang="en-US" dirty="0" smtClean="0"/>
              <a:t>Queen is going to spend A Night at the Opera </a:t>
            </a:r>
            <a:r>
              <a:rPr lang="en-US" sz="1400" dirty="0" smtClean="0"/>
              <a:t>(ha </a:t>
            </a:r>
            <a:r>
              <a:rPr lang="en-US" sz="1400" dirty="0" err="1" smtClean="0"/>
              <a:t>ha</a:t>
            </a:r>
            <a:r>
              <a:rPr lang="en-US" sz="1400" dirty="0" smtClean="0"/>
              <a:t>, that wasn’t funny)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jan\Documents\Lisa\lookatmyhands.jpg"/>
          <p:cNvPicPr>
            <a:picLocks noChangeAspect="1" noChangeArrowheads="1"/>
          </p:cNvPicPr>
          <p:nvPr/>
        </p:nvPicPr>
        <p:blipFill>
          <a:blip r:embed="rId2"/>
          <a:srcRect/>
          <a:stretch>
            <a:fillRect/>
          </a:stretch>
        </p:blipFill>
        <p:spPr bwMode="auto">
          <a:xfrm>
            <a:off x="0" y="681437"/>
            <a:ext cx="3810000" cy="6176563"/>
          </a:xfrm>
          <a:prstGeom prst="rect">
            <a:avLst/>
          </a:prstGeom>
          <a:noFill/>
        </p:spPr>
      </p:pic>
      <p:sp>
        <p:nvSpPr>
          <p:cNvPr id="3" name="TextBox 2"/>
          <p:cNvSpPr txBox="1"/>
          <p:nvPr/>
        </p:nvSpPr>
        <p:spPr>
          <a:xfrm>
            <a:off x="0" y="0"/>
            <a:ext cx="9144000" cy="584775"/>
          </a:xfrm>
          <a:prstGeom prst="rect">
            <a:avLst/>
          </a:prstGeom>
          <a:noFill/>
        </p:spPr>
        <p:txBody>
          <a:bodyPr wrap="square" rtlCol="0">
            <a:spAutoFit/>
          </a:bodyPr>
          <a:lstStyle/>
          <a:p>
            <a:pPr algn="ctr"/>
            <a:r>
              <a:rPr lang="en-US" sz="3200" dirty="0" smtClean="0"/>
              <a:t>I have 2 comments for this next picture.</a:t>
            </a:r>
            <a:endParaRPr lang="en-US" sz="3200" dirty="0"/>
          </a:p>
        </p:txBody>
      </p:sp>
      <p:sp>
        <p:nvSpPr>
          <p:cNvPr id="4" name="TextBox 3"/>
          <p:cNvSpPr txBox="1"/>
          <p:nvPr/>
        </p:nvSpPr>
        <p:spPr>
          <a:xfrm>
            <a:off x="0" y="304800"/>
            <a:ext cx="1828800" cy="523220"/>
          </a:xfrm>
          <a:prstGeom prst="rect">
            <a:avLst/>
          </a:prstGeom>
          <a:noFill/>
        </p:spPr>
        <p:txBody>
          <a:bodyPr wrap="square" rtlCol="0">
            <a:spAutoFit/>
          </a:bodyPr>
          <a:lstStyle/>
          <a:p>
            <a:r>
              <a:rPr lang="en-US" sz="2800" dirty="0" smtClean="0"/>
              <a:t>1</a:t>
            </a:r>
            <a:endParaRPr lang="en-US" sz="2800" dirty="0"/>
          </a:p>
        </p:txBody>
      </p:sp>
      <p:sp>
        <p:nvSpPr>
          <p:cNvPr id="5" name="Oval Callout 4"/>
          <p:cNvSpPr/>
          <p:nvPr/>
        </p:nvSpPr>
        <p:spPr>
          <a:xfrm>
            <a:off x="3962400" y="762000"/>
            <a:ext cx="1219200" cy="1447800"/>
          </a:xfrm>
          <a:prstGeom prst="wedgeEllipseCallout">
            <a:avLst>
              <a:gd name="adj1" fmla="val -167458"/>
              <a:gd name="adj2" fmla="val 4975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High-fives!</a:t>
            </a:r>
            <a:endParaRPr lang="en-US" dirty="0"/>
          </a:p>
        </p:txBody>
      </p:sp>
      <p:sp>
        <p:nvSpPr>
          <p:cNvPr id="6" name="Oval Callout 5"/>
          <p:cNvSpPr/>
          <p:nvPr/>
        </p:nvSpPr>
        <p:spPr>
          <a:xfrm>
            <a:off x="1295400" y="3505200"/>
            <a:ext cx="1143000" cy="914400"/>
          </a:xfrm>
          <a:prstGeom prst="wedgeEllipseCallout">
            <a:avLst>
              <a:gd name="adj1" fmla="val -60131"/>
              <a:gd name="adj2" fmla="val -76096"/>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No.</a:t>
            </a:r>
            <a:endParaRPr lang="en-US" dirty="0"/>
          </a:p>
        </p:txBody>
      </p:sp>
      <p:sp>
        <p:nvSpPr>
          <p:cNvPr id="7" name="TextBox 6"/>
          <p:cNvSpPr txBox="1"/>
          <p:nvPr/>
        </p:nvSpPr>
        <p:spPr>
          <a:xfrm>
            <a:off x="4343400" y="2895600"/>
            <a:ext cx="533400" cy="1384995"/>
          </a:xfrm>
          <a:prstGeom prst="rect">
            <a:avLst/>
          </a:prstGeom>
          <a:noFill/>
        </p:spPr>
        <p:txBody>
          <a:bodyPr wrap="square" rtlCol="0">
            <a:spAutoFit/>
          </a:bodyPr>
          <a:lstStyle/>
          <a:p>
            <a:r>
              <a:rPr lang="en-US" sz="2800" dirty="0" smtClean="0"/>
              <a:t>And</a:t>
            </a:r>
            <a:endParaRPr lang="en-US" dirty="0"/>
          </a:p>
        </p:txBody>
      </p:sp>
      <p:pic>
        <p:nvPicPr>
          <p:cNvPr id="8" name="Picture 2" descr="C:\Users\marjan\Documents\Lisa\lookatmyhands.jpg"/>
          <p:cNvPicPr>
            <a:picLocks noChangeAspect="1" noChangeArrowheads="1"/>
          </p:cNvPicPr>
          <p:nvPr/>
        </p:nvPicPr>
        <p:blipFill>
          <a:blip r:embed="rId2"/>
          <a:srcRect/>
          <a:stretch>
            <a:fillRect/>
          </a:stretch>
        </p:blipFill>
        <p:spPr bwMode="auto">
          <a:xfrm>
            <a:off x="5334000" y="681437"/>
            <a:ext cx="3810000" cy="6176563"/>
          </a:xfrm>
          <a:prstGeom prst="rect">
            <a:avLst/>
          </a:prstGeom>
          <a:noFill/>
        </p:spPr>
      </p:pic>
      <p:sp>
        <p:nvSpPr>
          <p:cNvPr id="9" name="TextBox 8"/>
          <p:cNvSpPr txBox="1"/>
          <p:nvPr/>
        </p:nvSpPr>
        <p:spPr>
          <a:xfrm>
            <a:off x="3886200" y="4267200"/>
            <a:ext cx="1524000" cy="1200329"/>
          </a:xfrm>
          <a:prstGeom prst="rect">
            <a:avLst/>
          </a:prstGeom>
          <a:noFill/>
        </p:spPr>
        <p:txBody>
          <a:bodyPr wrap="square" rtlCol="0">
            <a:spAutoFit/>
          </a:bodyPr>
          <a:lstStyle/>
          <a:p>
            <a:pPr algn="r"/>
            <a:r>
              <a:rPr lang="en-US" dirty="0" smtClean="0"/>
              <a:t>Oh no! It’s </a:t>
            </a:r>
            <a:r>
              <a:rPr lang="en-US" dirty="0" err="1" smtClean="0"/>
              <a:t>Brion</a:t>
            </a:r>
            <a:r>
              <a:rPr lang="en-US" dirty="0" smtClean="0"/>
              <a:t>! The two-headed rockstar!</a:t>
            </a:r>
            <a:endParaRPr lang="en-US" dirty="0"/>
          </a:p>
        </p:txBody>
      </p:sp>
      <p:cxnSp>
        <p:nvCxnSpPr>
          <p:cNvPr id="11" name="Straight Arrow Connector 10"/>
          <p:cNvCxnSpPr/>
          <p:nvPr/>
        </p:nvCxnSpPr>
        <p:spPr>
          <a:xfrm flipV="1">
            <a:off x="5257800" y="3124200"/>
            <a:ext cx="2133600" cy="1752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53400" y="304800"/>
            <a:ext cx="990600" cy="523220"/>
          </a:xfrm>
          <a:prstGeom prst="rect">
            <a:avLst/>
          </a:prstGeom>
          <a:noFill/>
        </p:spPr>
        <p:txBody>
          <a:bodyPr wrap="square" rtlCol="0">
            <a:spAutoFit/>
          </a:bodyPr>
          <a:lstStyle/>
          <a:p>
            <a:pPr algn="r"/>
            <a:r>
              <a:rPr lang="en-US" sz="2800" dirty="0" smtClean="0"/>
              <a:t>2</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4"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7">
                                            <p:txEl>
                                              <p:pRg st="0" end="0"/>
                                            </p:txEl>
                                          </p:spTgt>
                                        </p:tgtEl>
                                        <p:attrNameLst>
                                          <p:attrName>fill.type</p:attrName>
                                        </p:attrNameLst>
                                      </p:cBhvr>
                                      <p:to>
                                        <p:strVal val="solid"/>
                                      </p:to>
                                    </p:set>
                                  </p:childTnLst>
                                </p:cTn>
                              </p:par>
                              <p:par>
                                <p:cTn id="27" presetID="1" presetClass="exit" presetSubtype="0" fill="hold" nodeType="withEffect">
                                  <p:stCondLst>
                                    <p:cond delay="0"/>
                                  </p:stCondLst>
                                  <p:childTnLst>
                                    <p:set>
                                      <p:cBhvr>
                                        <p:cTn id="28" dur="1" fill="hold">
                                          <p:stCondLst>
                                            <p:cond delay="0"/>
                                          </p:stCondLst>
                                        </p:cTn>
                                        <p:tgtEl>
                                          <p:spTgt spid="614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par>
                                <p:cTn id="37" presetID="27" presetClass="exit" presetSubtype="0" fill="hold" nodeType="withEffect">
                                  <p:stCondLst>
                                    <p:cond delay="0"/>
                                  </p:stCondLst>
                                  <p:iterate type="lt">
                                    <p:tmPct val="50000"/>
                                  </p:iterate>
                                  <p:childTnLst>
                                    <p:anim calcmode="discrete" valueType="clr">
                                      <p:cBhvr override="childStyle">
                                        <p:cTn id="38" dur="80"/>
                                        <p:tgtEl>
                                          <p:spTgt spid="7">
                                            <p:txEl>
                                              <p:pRg st="0" end="0"/>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39" dur="80"/>
                                        <p:tgtEl>
                                          <p:spTgt spid="7">
                                            <p:txEl>
                                              <p:pRg st="0" end="0"/>
                                            </p:txEl>
                                          </p:spTgt>
                                        </p:tgtEl>
                                        <p:attrNameLst>
                                          <p:attrName>fillcolor</p:attrName>
                                        </p:attrNameLst>
                                      </p:cBhvr>
                                      <p:tavLst>
                                        <p:tav tm="0">
                                          <p:val>
                                            <p:clrVal>
                                              <a:schemeClr val="hlink"/>
                                            </p:clrVal>
                                          </p:val>
                                        </p:tav>
                                        <p:tav tm="50000">
                                          <p:val>
                                            <p:clrVal>
                                              <a:schemeClr val="accent2"/>
                                            </p:clrVal>
                                          </p:val>
                                        </p:tav>
                                      </p:tavLst>
                                    </p:anim>
                                    <p:set>
                                      <p:cBhvr>
                                        <p:cTn id="40" dur="80"/>
                                        <p:tgtEl>
                                          <p:spTgt spid="7">
                                            <p:txEl>
                                              <p:pRg st="0" end="0"/>
                                            </p:txEl>
                                          </p:spTgt>
                                        </p:tgtEl>
                                        <p:attrNameLst>
                                          <p:attrName>fill.type</p:attrName>
                                        </p:attrNameLst>
                                      </p:cBhvr>
                                      <p:to>
                                        <p:strVal val="solid"/>
                                      </p:to>
                                    </p:set>
                                    <p:set>
                                      <p:cBhvr>
                                        <p:cTn id="41" dur="1" fill="hold">
                                          <p:stCondLst>
                                            <p:cond delay="79"/>
                                          </p:stCondLst>
                                        </p:cTn>
                                        <p:tgtEl>
                                          <p:spTgt spid="7">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animBg="1"/>
      <p:bldP spid="5" grpId="1" animBg="1"/>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jan\Documents\Lisa\Queen\pictures\Roger Taylor\debbie+roger.jpg"/>
          <p:cNvPicPr>
            <a:picLocks noChangeAspect="1" noChangeArrowheads="1"/>
          </p:cNvPicPr>
          <p:nvPr/>
        </p:nvPicPr>
        <p:blipFill>
          <a:blip r:embed="rId2"/>
          <a:srcRect/>
          <a:stretch>
            <a:fillRect/>
          </a:stretch>
        </p:blipFill>
        <p:spPr bwMode="auto">
          <a:xfrm>
            <a:off x="228600" y="228600"/>
            <a:ext cx="1862612" cy="3200400"/>
          </a:xfrm>
          <a:prstGeom prst="rect">
            <a:avLst/>
          </a:prstGeom>
          <a:noFill/>
        </p:spPr>
      </p:pic>
      <p:sp>
        <p:nvSpPr>
          <p:cNvPr id="3" name="TextBox 2"/>
          <p:cNvSpPr txBox="1"/>
          <p:nvPr/>
        </p:nvSpPr>
        <p:spPr>
          <a:xfrm>
            <a:off x="2057400" y="228600"/>
            <a:ext cx="3886200" cy="369332"/>
          </a:xfrm>
          <a:prstGeom prst="rect">
            <a:avLst/>
          </a:prstGeom>
          <a:noFill/>
        </p:spPr>
        <p:txBody>
          <a:bodyPr wrap="square" rtlCol="0">
            <a:spAutoFit/>
          </a:bodyPr>
          <a:lstStyle/>
          <a:p>
            <a:r>
              <a:rPr lang="en-US" dirty="0" smtClean="0"/>
              <a:t>Roger likes blonde girls so much…</a:t>
            </a:r>
            <a:endParaRPr lang="en-US" dirty="0"/>
          </a:p>
        </p:txBody>
      </p:sp>
      <p:pic>
        <p:nvPicPr>
          <p:cNvPr id="4" name="Picture 3" descr="C:\Users\marjan\Documents\Lisa\Queen\Roger\Roger%20Goofing%20around4.jpg"/>
          <p:cNvPicPr>
            <a:picLocks noChangeAspect="1" noChangeArrowheads="1"/>
          </p:cNvPicPr>
          <p:nvPr/>
        </p:nvPicPr>
        <p:blipFill>
          <a:blip r:embed="rId3"/>
          <a:srcRect/>
          <a:stretch>
            <a:fillRect/>
          </a:stretch>
        </p:blipFill>
        <p:spPr bwMode="auto">
          <a:xfrm>
            <a:off x="5410200" y="1828800"/>
            <a:ext cx="3371850" cy="4581525"/>
          </a:xfrm>
          <a:prstGeom prst="rect">
            <a:avLst/>
          </a:prstGeom>
          <a:noFill/>
        </p:spPr>
      </p:pic>
      <p:sp>
        <p:nvSpPr>
          <p:cNvPr id="5" name="TextBox 4"/>
          <p:cNvSpPr txBox="1"/>
          <p:nvPr/>
        </p:nvSpPr>
        <p:spPr>
          <a:xfrm>
            <a:off x="1066800" y="5105400"/>
            <a:ext cx="4343400" cy="369332"/>
          </a:xfrm>
          <a:prstGeom prst="rect">
            <a:avLst/>
          </a:prstGeom>
          <a:noFill/>
        </p:spPr>
        <p:txBody>
          <a:bodyPr wrap="square" rtlCol="0">
            <a:spAutoFit/>
          </a:bodyPr>
          <a:lstStyle/>
          <a:p>
            <a:pPr algn="r"/>
            <a:r>
              <a:rPr lang="en-US" dirty="0" smtClean="0"/>
              <a:t>…that he wanted to look like one to!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27" presetClass="entr" presetSubtype="0" fill="hold" nodeType="withEffect">
                                  <p:stCondLst>
                                    <p:cond delay="0"/>
                                  </p:stCondLst>
                                  <p:iterate type="lt">
                                    <p:tmPct val="50000"/>
                                  </p:iterate>
                                  <p:childTnLst>
                                    <p:set>
                                      <p:cBhvr>
                                        <p:cTn id="14"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5"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jan\Documents\Lisa\Queen\brian-and-freddie-a-nice-picture_1111666631993.jpg"/>
          <p:cNvPicPr>
            <a:picLocks noChangeAspect="1" noChangeArrowheads="1"/>
          </p:cNvPicPr>
          <p:nvPr/>
        </p:nvPicPr>
        <p:blipFill>
          <a:blip r:embed="rId2"/>
          <a:srcRect l="1667" t="2000" r="50833" b="17600"/>
          <a:stretch>
            <a:fillRect/>
          </a:stretch>
        </p:blipFill>
        <p:spPr bwMode="auto">
          <a:xfrm>
            <a:off x="0" y="0"/>
            <a:ext cx="5834418" cy="6858000"/>
          </a:xfrm>
          <a:prstGeom prst="rect">
            <a:avLst/>
          </a:prstGeom>
          <a:noFill/>
        </p:spPr>
      </p:pic>
      <p:sp>
        <p:nvSpPr>
          <p:cNvPr id="3" name="TextBox 2"/>
          <p:cNvSpPr txBox="1"/>
          <p:nvPr/>
        </p:nvSpPr>
        <p:spPr>
          <a:xfrm>
            <a:off x="6400800" y="762000"/>
            <a:ext cx="2362200" cy="1569660"/>
          </a:xfrm>
          <a:prstGeom prst="rect">
            <a:avLst/>
          </a:prstGeom>
          <a:noFill/>
        </p:spPr>
        <p:txBody>
          <a:bodyPr wrap="square" rtlCol="0">
            <a:spAutoFit/>
          </a:bodyPr>
          <a:lstStyle/>
          <a:p>
            <a:pPr algn="ctr"/>
            <a:r>
              <a:rPr lang="en-US" sz="3200" dirty="0" smtClean="0"/>
              <a:t>This picture is just plain funny.</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rjan\Documents\Lisa\Queen\pictures\queen_live_aid_ende.jpg"/>
          <p:cNvPicPr>
            <a:picLocks noChangeAspect="1" noChangeArrowheads="1"/>
          </p:cNvPicPr>
          <p:nvPr/>
        </p:nvPicPr>
        <p:blipFill>
          <a:blip r:embed="rId2"/>
          <a:srcRect/>
          <a:stretch>
            <a:fillRect/>
          </a:stretch>
        </p:blipFill>
        <p:spPr bwMode="auto">
          <a:xfrm>
            <a:off x="3429000" y="2767584"/>
            <a:ext cx="5467350" cy="3842766"/>
          </a:xfrm>
          <a:prstGeom prst="rect">
            <a:avLst/>
          </a:prstGeom>
          <a:noFill/>
        </p:spPr>
      </p:pic>
      <p:sp>
        <p:nvSpPr>
          <p:cNvPr id="5" name="TextBox 4"/>
          <p:cNvSpPr txBox="1"/>
          <p:nvPr/>
        </p:nvSpPr>
        <p:spPr>
          <a:xfrm>
            <a:off x="0" y="5257800"/>
            <a:ext cx="3429000" cy="923330"/>
          </a:xfrm>
          <a:prstGeom prst="rect">
            <a:avLst/>
          </a:prstGeom>
          <a:noFill/>
        </p:spPr>
        <p:txBody>
          <a:bodyPr wrap="square" rtlCol="0">
            <a:spAutoFit/>
          </a:bodyPr>
          <a:lstStyle/>
          <a:p>
            <a:pPr algn="r"/>
            <a:r>
              <a:rPr lang="en-US" dirty="0" smtClean="0"/>
              <a:t>Hey look! It’s </a:t>
            </a:r>
            <a:r>
              <a:rPr lang="en-CA" dirty="0" smtClean="0"/>
              <a:t>monster-gargantuan </a:t>
            </a:r>
            <a:r>
              <a:rPr lang="en-US" dirty="0" smtClean="0"/>
              <a:t>Brian  and Roger and their </a:t>
            </a:r>
            <a:r>
              <a:rPr lang="en-US" dirty="0" err="1" smtClean="0"/>
              <a:t>ubersmall</a:t>
            </a:r>
            <a:r>
              <a:rPr lang="en-US" dirty="0" smtClean="0"/>
              <a:t> friends!</a:t>
            </a:r>
            <a:endParaRPr lang="en-US" dirty="0"/>
          </a:p>
        </p:txBody>
      </p:sp>
      <p:sp>
        <p:nvSpPr>
          <p:cNvPr id="6" name="TextBox 5"/>
          <p:cNvSpPr txBox="1"/>
          <p:nvPr/>
        </p:nvSpPr>
        <p:spPr>
          <a:xfrm>
            <a:off x="304800" y="6248400"/>
            <a:ext cx="2971800" cy="461665"/>
          </a:xfrm>
          <a:prstGeom prst="rect">
            <a:avLst/>
          </a:prstGeom>
          <a:noFill/>
        </p:spPr>
        <p:txBody>
          <a:bodyPr wrap="square" rtlCol="0">
            <a:spAutoFit/>
          </a:bodyPr>
          <a:lstStyle/>
          <a:p>
            <a:pPr algn="r"/>
            <a:r>
              <a:rPr lang="en-US" sz="1200" dirty="0" smtClean="0"/>
              <a:t>*BTW: Roger is not huge </a:t>
            </a:r>
            <a:r>
              <a:rPr lang="en-US" sz="1200" dirty="0" err="1" smtClean="0"/>
              <a:t>cuz</a:t>
            </a:r>
            <a:r>
              <a:rPr lang="en-US" sz="1200" dirty="0" smtClean="0"/>
              <a:t> he’s 1986 Roger. He’s 1985 Roger.</a:t>
            </a:r>
            <a:endParaRPr lang="en-US" sz="1200" dirty="0"/>
          </a:p>
        </p:txBody>
      </p:sp>
      <p:pic>
        <p:nvPicPr>
          <p:cNvPr id="7" name="Picture 3" descr="C:\Users\marjan\Documents\Lisa\Queen\Queenpic9%20014.jpg"/>
          <p:cNvPicPr>
            <a:picLocks noChangeAspect="1" noChangeArrowheads="1"/>
          </p:cNvPicPr>
          <p:nvPr/>
        </p:nvPicPr>
        <p:blipFill>
          <a:blip r:embed="rId3"/>
          <a:srcRect/>
          <a:stretch>
            <a:fillRect/>
          </a:stretch>
        </p:blipFill>
        <p:spPr bwMode="auto">
          <a:xfrm>
            <a:off x="228600" y="0"/>
            <a:ext cx="4943475" cy="3177007"/>
          </a:xfrm>
          <a:prstGeom prst="rect">
            <a:avLst/>
          </a:prstGeom>
          <a:noFill/>
        </p:spPr>
      </p:pic>
      <p:sp>
        <p:nvSpPr>
          <p:cNvPr id="8" name="TextBox 7"/>
          <p:cNvSpPr txBox="1"/>
          <p:nvPr/>
        </p:nvSpPr>
        <p:spPr>
          <a:xfrm>
            <a:off x="5181600" y="0"/>
            <a:ext cx="1447800" cy="2031325"/>
          </a:xfrm>
          <a:prstGeom prst="rect">
            <a:avLst/>
          </a:prstGeom>
          <a:noFill/>
        </p:spPr>
        <p:txBody>
          <a:bodyPr wrap="square" rtlCol="0">
            <a:spAutoFit/>
          </a:bodyPr>
          <a:lstStyle/>
          <a:p>
            <a:r>
              <a:rPr lang="en-US" dirty="0" smtClean="0"/>
              <a:t>Roger can make unwrapping presents dangerous to your health.</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rjan\Documents\Lisa\bluequeen.jpg"/>
          <p:cNvPicPr>
            <a:picLocks noChangeAspect="1" noChangeArrowheads="1"/>
          </p:cNvPicPr>
          <p:nvPr/>
        </p:nvPicPr>
        <p:blipFill>
          <a:blip r:embed="rId2"/>
          <a:srcRect/>
          <a:stretch>
            <a:fillRect/>
          </a:stretch>
        </p:blipFill>
        <p:spPr bwMode="auto">
          <a:xfrm>
            <a:off x="3157876" y="3062287"/>
            <a:ext cx="5986124" cy="3795713"/>
          </a:xfrm>
          <a:prstGeom prst="rect">
            <a:avLst/>
          </a:prstGeom>
          <a:noFill/>
        </p:spPr>
      </p:pic>
      <p:sp>
        <p:nvSpPr>
          <p:cNvPr id="3" name="TextBox 2"/>
          <p:cNvSpPr txBox="1"/>
          <p:nvPr/>
        </p:nvSpPr>
        <p:spPr>
          <a:xfrm>
            <a:off x="4572000" y="2438400"/>
            <a:ext cx="45720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r"/>
            <a:r>
              <a:rPr lang="en-US" dirty="0" smtClean="0"/>
              <a:t>Brian went Back to the Light, but the rest of Queen remained on the Dark side.</a:t>
            </a:r>
            <a:endParaRPr lang="en-US" dirty="0"/>
          </a:p>
        </p:txBody>
      </p:sp>
      <p:pic>
        <p:nvPicPr>
          <p:cNvPr id="7171" name="Picture 3" descr="C:\Users\marjan\Documents\Lisa\joepienetherlands15jan.jpg"/>
          <p:cNvPicPr>
            <a:picLocks noChangeAspect="1" noChangeArrowheads="1"/>
          </p:cNvPicPr>
          <p:nvPr/>
        </p:nvPicPr>
        <p:blipFill>
          <a:blip r:embed="rId3"/>
          <a:srcRect/>
          <a:stretch>
            <a:fillRect/>
          </a:stretch>
        </p:blipFill>
        <p:spPr bwMode="auto">
          <a:xfrm>
            <a:off x="0" y="0"/>
            <a:ext cx="3962400" cy="3399624"/>
          </a:xfrm>
          <a:prstGeom prst="rect">
            <a:avLst/>
          </a:prstGeom>
          <a:noFill/>
        </p:spPr>
      </p:pic>
      <p:sp>
        <p:nvSpPr>
          <p:cNvPr id="5" name="TextBox 4"/>
          <p:cNvSpPr txBox="1"/>
          <p:nvPr/>
        </p:nvSpPr>
        <p:spPr>
          <a:xfrm>
            <a:off x="0" y="3352800"/>
            <a:ext cx="2057400" cy="1477328"/>
          </a:xfrm>
          <a:prstGeom prst="rect">
            <a:avLst/>
          </a:prstGeom>
          <a:noFill/>
        </p:spPr>
        <p:txBody>
          <a:bodyPr wrap="square" rtlCol="0">
            <a:spAutoFit/>
          </a:bodyPr>
          <a:lstStyle/>
          <a:p>
            <a:r>
              <a:rPr lang="en-US" dirty="0" smtClean="0"/>
              <a:t>Roger looks really young here. Actually, they all do. (maybe not Brian though)</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jan\Documents\Lisa\Queen\407592780_9c2efe30a4.jpg"/>
          <p:cNvPicPr>
            <a:picLocks noChangeAspect="1" noChangeArrowheads="1"/>
          </p:cNvPicPr>
          <p:nvPr/>
        </p:nvPicPr>
        <p:blipFill>
          <a:blip r:embed="rId2"/>
          <a:srcRect/>
          <a:stretch>
            <a:fillRect/>
          </a:stretch>
        </p:blipFill>
        <p:spPr bwMode="auto">
          <a:xfrm>
            <a:off x="0" y="0"/>
            <a:ext cx="4498848" cy="6858000"/>
          </a:xfrm>
          <a:prstGeom prst="rect">
            <a:avLst/>
          </a:prstGeom>
          <a:noFill/>
        </p:spPr>
      </p:pic>
      <p:sp>
        <p:nvSpPr>
          <p:cNvPr id="3" name="TextBox 2"/>
          <p:cNvSpPr txBox="1"/>
          <p:nvPr/>
        </p:nvSpPr>
        <p:spPr>
          <a:xfrm>
            <a:off x="0" y="0"/>
            <a:ext cx="2895600" cy="830997"/>
          </a:xfrm>
          <a:prstGeom prst="rect">
            <a:avLst/>
          </a:prstGeom>
          <a:noFill/>
        </p:spPr>
        <p:txBody>
          <a:bodyPr wrap="square" rtlCol="0">
            <a:spAutoFit/>
          </a:bodyPr>
          <a:lstStyle/>
          <a:p>
            <a:r>
              <a:rPr lang="en-US" sz="2400" dirty="0" smtClean="0">
                <a:solidFill>
                  <a:schemeClr val="bg1"/>
                </a:solidFill>
              </a:rPr>
              <a:t>Brian has a bright idea.</a:t>
            </a:r>
            <a:endParaRPr lang="en-US" sz="2400" dirty="0">
              <a:solidFill>
                <a:schemeClr val="bg1"/>
              </a:solidFill>
            </a:endParaRPr>
          </a:p>
        </p:txBody>
      </p:sp>
      <p:pic>
        <p:nvPicPr>
          <p:cNvPr id="2051" name="Picture 3" descr="C:\Users\marjan\Documents\Lisa\Queen\breakthrupd.gif"/>
          <p:cNvPicPr>
            <a:picLocks noChangeAspect="1" noChangeArrowheads="1"/>
          </p:cNvPicPr>
          <p:nvPr/>
        </p:nvPicPr>
        <p:blipFill>
          <a:blip r:embed="rId3"/>
          <a:srcRect/>
          <a:stretch>
            <a:fillRect/>
          </a:stretch>
        </p:blipFill>
        <p:spPr bwMode="auto">
          <a:xfrm>
            <a:off x="4876800" y="304800"/>
            <a:ext cx="3352800" cy="3352800"/>
          </a:xfrm>
          <a:prstGeom prst="rect">
            <a:avLst/>
          </a:prstGeom>
          <a:noFill/>
        </p:spPr>
      </p:pic>
      <p:sp>
        <p:nvSpPr>
          <p:cNvPr id="5" name="TextBox 4"/>
          <p:cNvSpPr txBox="1"/>
          <p:nvPr/>
        </p:nvSpPr>
        <p:spPr>
          <a:xfrm>
            <a:off x="4953000" y="3810000"/>
            <a:ext cx="2895600" cy="646331"/>
          </a:xfrm>
          <a:prstGeom prst="rect">
            <a:avLst/>
          </a:prstGeom>
          <a:noFill/>
        </p:spPr>
        <p:txBody>
          <a:bodyPr wrap="square" rtlCol="0">
            <a:spAutoFit/>
          </a:bodyPr>
          <a:lstStyle/>
          <a:p>
            <a:r>
              <a:rPr lang="en-US" dirty="0" smtClean="0"/>
              <a:t>Roger &amp; Freddie sharing an eye– </a:t>
            </a:r>
            <a:r>
              <a:rPr lang="en-US" i="1" dirty="0" smtClean="0"/>
              <a:t>denied!</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b="28066"/>
          <a:stretch>
            <a:fillRect/>
          </a:stretch>
        </p:blipFill>
        <p:spPr bwMode="auto">
          <a:xfrm>
            <a:off x="2133600" y="2643158"/>
            <a:ext cx="4237845" cy="4214842"/>
          </a:xfrm>
          <a:prstGeom prst="rect">
            <a:avLst/>
          </a:prstGeom>
          <a:noFill/>
          <a:ln w="9525">
            <a:noFill/>
            <a:miter lim="800000"/>
            <a:headEnd/>
            <a:tailEnd/>
          </a:ln>
          <a:effectLst/>
        </p:spPr>
      </p:pic>
      <p:pic>
        <p:nvPicPr>
          <p:cNvPr id="2050" name="Picture 2" descr="C:\Users\marjan\Documents\Lisa\Queen\Roger\RogerTaylor47.jpg"/>
          <p:cNvPicPr>
            <a:picLocks noChangeAspect="1" noChangeArrowheads="1"/>
          </p:cNvPicPr>
          <p:nvPr/>
        </p:nvPicPr>
        <p:blipFill>
          <a:blip r:embed="rId3"/>
          <a:srcRect/>
          <a:stretch>
            <a:fillRect/>
          </a:stretch>
        </p:blipFill>
        <p:spPr bwMode="auto">
          <a:xfrm>
            <a:off x="0" y="0"/>
            <a:ext cx="3028950" cy="3810000"/>
          </a:xfrm>
          <a:prstGeom prst="rect">
            <a:avLst/>
          </a:prstGeom>
          <a:noFill/>
        </p:spPr>
      </p:pic>
      <p:sp>
        <p:nvSpPr>
          <p:cNvPr id="3" name="TextBox 2"/>
          <p:cNvSpPr txBox="1"/>
          <p:nvPr/>
        </p:nvSpPr>
        <p:spPr>
          <a:xfrm>
            <a:off x="0" y="2362200"/>
            <a:ext cx="2971801" cy="1200329"/>
          </a:xfrm>
          <a:prstGeom prst="rect">
            <a:avLst/>
          </a:prstGeom>
          <a:noFill/>
        </p:spPr>
        <p:txBody>
          <a:bodyPr wrap="square" rtlCol="0">
            <a:spAutoFit/>
          </a:bodyPr>
          <a:lstStyle/>
          <a:p>
            <a:r>
              <a:rPr lang="en-US" dirty="0" smtClean="0">
                <a:solidFill>
                  <a:schemeClr val="bg1"/>
                </a:solidFill>
              </a:rPr>
              <a:t>Roger’s hat lots </a:t>
            </a:r>
            <a:r>
              <a:rPr lang="en-US" dirty="0" err="1" smtClean="0">
                <a:solidFill>
                  <a:schemeClr val="bg1"/>
                </a:solidFill>
              </a:rPr>
              <a:t>übermentaltastic</a:t>
            </a:r>
            <a:r>
              <a:rPr lang="en-US" dirty="0" smtClean="0">
                <a:solidFill>
                  <a:schemeClr val="bg1"/>
                </a:solidFill>
              </a:rPr>
              <a:t> to the extreme! When will he learn that his hat is dumb? </a:t>
            </a:r>
            <a:endParaRPr lang="en-US" dirty="0">
              <a:solidFill>
                <a:schemeClr val="bg1"/>
              </a:solidFill>
            </a:endParaRPr>
          </a:p>
        </p:txBody>
      </p:sp>
      <p:sp>
        <p:nvSpPr>
          <p:cNvPr id="4" name="TextBox 3"/>
          <p:cNvSpPr txBox="1"/>
          <p:nvPr/>
        </p:nvSpPr>
        <p:spPr>
          <a:xfrm>
            <a:off x="0" y="3505200"/>
            <a:ext cx="3124200" cy="338554"/>
          </a:xfrm>
          <a:prstGeom prst="rect">
            <a:avLst/>
          </a:prstGeom>
          <a:noFill/>
        </p:spPr>
        <p:txBody>
          <a:bodyPr wrap="square" rtlCol="0">
            <a:spAutoFit/>
          </a:bodyPr>
          <a:lstStyle/>
          <a:p>
            <a:r>
              <a:rPr lang="en-US" sz="1600" dirty="0" smtClean="0">
                <a:solidFill>
                  <a:schemeClr val="bg1"/>
                </a:solidFill>
              </a:rPr>
              <a:t>Answer: Never. It’s Roger.</a:t>
            </a:r>
            <a:endParaRPr lang="en-US" sz="1600" dirty="0">
              <a:solidFill>
                <a:schemeClr val="bg1"/>
              </a:solidFill>
            </a:endParaRPr>
          </a:p>
        </p:txBody>
      </p:sp>
      <p:pic>
        <p:nvPicPr>
          <p:cNvPr id="2051" name="Picture 3" descr="C:\Users\marjan\Documents\Lisa\Queen\Roger\0300.jpg"/>
          <p:cNvPicPr>
            <a:picLocks noChangeAspect="1" noChangeArrowheads="1"/>
          </p:cNvPicPr>
          <p:nvPr/>
        </p:nvPicPr>
        <p:blipFill>
          <a:blip r:embed="rId4"/>
          <a:srcRect/>
          <a:stretch>
            <a:fillRect/>
          </a:stretch>
        </p:blipFill>
        <p:spPr bwMode="auto">
          <a:xfrm>
            <a:off x="6286500" y="1714500"/>
            <a:ext cx="2857500" cy="5143500"/>
          </a:xfrm>
          <a:prstGeom prst="rect">
            <a:avLst/>
          </a:prstGeom>
          <a:noFill/>
        </p:spPr>
      </p:pic>
      <p:sp>
        <p:nvSpPr>
          <p:cNvPr id="6" name="TextBox 5"/>
          <p:cNvSpPr txBox="1"/>
          <p:nvPr/>
        </p:nvSpPr>
        <p:spPr>
          <a:xfrm>
            <a:off x="6553200" y="4648200"/>
            <a:ext cx="2590800" cy="307777"/>
          </a:xfrm>
          <a:prstGeom prst="rect">
            <a:avLst/>
          </a:prstGeom>
          <a:solidFill>
            <a:schemeClr val="bg1"/>
          </a:solidFill>
        </p:spPr>
        <p:txBody>
          <a:bodyPr wrap="square" rtlCol="0">
            <a:spAutoFit/>
          </a:bodyPr>
          <a:lstStyle/>
          <a:p>
            <a:r>
              <a:rPr lang="en-US" sz="1400" dirty="0" smtClean="0"/>
              <a:t>I think he might be a tad chilly.</a:t>
            </a:r>
            <a:endParaRPr lang="en-US" sz="1400" dirty="0"/>
          </a:p>
        </p:txBody>
      </p:sp>
      <p:sp>
        <p:nvSpPr>
          <p:cNvPr id="8" name="TextBox 7"/>
          <p:cNvSpPr txBox="1"/>
          <p:nvPr/>
        </p:nvSpPr>
        <p:spPr>
          <a:xfrm>
            <a:off x="2057400" y="2590800"/>
            <a:ext cx="4591963" cy="369332"/>
          </a:xfrm>
          <a:prstGeom prst="rect">
            <a:avLst/>
          </a:prstGeom>
          <a:noFill/>
        </p:spPr>
        <p:txBody>
          <a:bodyPr wrap="none" rtlCol="0">
            <a:spAutoFit/>
          </a:bodyPr>
          <a:lstStyle/>
          <a:p>
            <a:r>
              <a:rPr lang="en-US" dirty="0" smtClean="0"/>
              <a:t>OMG! Brian’s hair has taken over his head!</a:t>
            </a:r>
            <a:endParaRPr lang="en-US" dirty="0"/>
          </a:p>
        </p:txBody>
      </p:sp>
      <p:sp>
        <p:nvSpPr>
          <p:cNvPr id="9" name="TextBox 8"/>
          <p:cNvSpPr txBox="1"/>
          <p:nvPr/>
        </p:nvSpPr>
        <p:spPr>
          <a:xfrm>
            <a:off x="2133600" y="5562600"/>
            <a:ext cx="5257800" cy="769441"/>
          </a:xfrm>
          <a:prstGeom prst="rect">
            <a:avLst/>
          </a:prstGeom>
          <a:noFill/>
        </p:spPr>
        <p:txBody>
          <a:bodyPr wrap="square" rtlCol="0">
            <a:spAutoFit/>
          </a:bodyPr>
          <a:lstStyle/>
          <a:p>
            <a:r>
              <a:rPr lang="en-US" sz="4400" dirty="0" smtClean="0">
                <a:solidFill>
                  <a:srgbClr val="FF0000"/>
                </a:solidFill>
              </a:rPr>
              <a:t>NOOOO!</a:t>
            </a:r>
            <a:endParaRPr lang="en-US" sz="4400" dirty="0">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heckerboard(across)">
                                      <p:cBhvr>
                                        <p:cTn id="12" dur="500"/>
                                        <p:tgtEl>
                                          <p:spTgt spid="2051"/>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nodeType="clickEffect">
                                  <p:stCondLst>
                                    <p:cond delay="0"/>
                                  </p:stCondLst>
                                  <p:childTnLst>
                                    <p:animEffect transition="out" filter="wipe(down)">
                                      <p:cBhvr>
                                        <p:cTn id="21" dur="180" accel="50000">
                                          <p:stCondLst>
                                            <p:cond delay="1820"/>
                                          </p:stCondLst>
                                        </p:cTn>
                                        <p:tgtEl>
                                          <p:spTgt spid="2050"/>
                                        </p:tgtEl>
                                      </p:cBhvr>
                                    </p:animEffect>
                                    <p:anim calcmode="lin" valueType="num">
                                      <p:cBhvr>
                                        <p:cTn id="22"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29" dur="26">
                                          <p:stCondLst>
                                            <p:cond delay="620"/>
                                          </p:stCondLst>
                                        </p:cTn>
                                        <p:tgtEl>
                                          <p:spTgt spid="2050"/>
                                        </p:tgtEl>
                                      </p:cBhvr>
                                      <p:to x="100000" y="60000"/>
                                    </p:animScale>
                                    <p:animScale>
                                      <p:cBhvr>
                                        <p:cTn id="30" dur="166" decel="50000">
                                          <p:stCondLst>
                                            <p:cond delay="64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set>
                                      <p:cBhvr>
                                        <p:cTn id="37" dur="1" fill="hold">
                                          <p:stCondLst>
                                            <p:cond delay="1999"/>
                                          </p:stCondLst>
                                        </p:cTn>
                                        <p:tgtEl>
                                          <p:spTgt spid="2050"/>
                                        </p:tgtEl>
                                        <p:attrNameLst>
                                          <p:attrName>style.visibility</p:attrName>
                                        </p:attrNameLst>
                                      </p:cBhvr>
                                      <p:to>
                                        <p:strVal val="hidden"/>
                                      </p:to>
                                    </p:set>
                                  </p:childTnLst>
                                </p:cTn>
                              </p:par>
                              <p:par>
                                <p:cTn id="38" presetID="56" presetClass="exit" presetSubtype="0" fill="hold" nodeType="withEffect">
                                  <p:stCondLst>
                                    <p:cond delay="0"/>
                                  </p:stCondLst>
                                  <p:iterate type="lt">
                                    <p:tmPct val="10000"/>
                                  </p:iterate>
                                  <p:childTnLst>
                                    <p:anim from="(ppt_w)" to="(-ppt_w*2)" calcmode="lin" valueType="num">
                                      <p:cBhvr rctx="PPT">
                                        <p:cTn id="39" dur="250" autoRev="1">
                                          <p:stCondLst>
                                            <p:cond delay="0"/>
                                          </p:stCondLst>
                                        </p:cTn>
                                        <p:tgtEl>
                                          <p:spTgt spid="3">
                                            <p:txEl>
                                              <p:pRg st="0" end="0"/>
                                            </p:txEl>
                                          </p:spTgt>
                                        </p:tgtEl>
                                        <p:attrNameLst>
                                          <p:attrName>ppt_w</p:attrName>
                                        </p:attrNameLst>
                                      </p:cBhvr>
                                    </p:anim>
                                    <p:anim by="(ppt_w*0.50)" calcmode="lin" valueType="num">
                                      <p:cBhvr>
                                        <p:cTn id="40" dur="250" decel="50000" autoRev="1">
                                          <p:stCondLst>
                                            <p:cond delay="0"/>
                                          </p:stCondLst>
                                        </p:cTn>
                                        <p:tgtEl>
                                          <p:spTgt spid="3">
                                            <p:txEl>
                                              <p:pRg st="0" end="0"/>
                                            </p:txEl>
                                          </p:spTgt>
                                        </p:tgtEl>
                                        <p:attrNameLst>
                                          <p:attrName>ppt_x</p:attrName>
                                        </p:attrNameLst>
                                      </p:cBhvr>
                                    </p:anim>
                                    <p:anim from="(ppt_y)" to="(1+ppt_h/2)" calcmode="lin" valueType="num">
                                      <p:cBhvr>
                                        <p:cTn id="41" dur="500">
                                          <p:stCondLst>
                                            <p:cond delay="0"/>
                                          </p:stCondLst>
                                        </p:cTn>
                                        <p:tgtEl>
                                          <p:spTgt spid="3">
                                            <p:txEl>
                                              <p:pRg st="0" end="0"/>
                                            </p:txEl>
                                          </p:spTgt>
                                        </p:tgtEl>
                                        <p:attrNameLst>
                                          <p:attrName>ppt_y</p:attrName>
                                        </p:attrNameLst>
                                      </p:cBhvr>
                                    </p:anim>
                                    <p:animRot by="21600000">
                                      <p:cBhvr>
                                        <p:cTn id="42" dur="500">
                                          <p:stCondLst>
                                            <p:cond delay="0"/>
                                          </p:stCondLst>
                                        </p:cTn>
                                        <p:tgtEl>
                                          <p:spTgt spid="3">
                                            <p:txEl>
                                              <p:pRg st="0" end="0"/>
                                            </p:txEl>
                                          </p:spTgt>
                                        </p:tgtEl>
                                        <p:attrNameLst>
                                          <p:attrName>r</p:attrName>
                                        </p:attrNameLst>
                                      </p:cBhvr>
                                    </p:animRot>
                                    <p:set>
                                      <p:cBhvr>
                                        <p:cTn id="43" dur="1" fill="hold">
                                          <p:stCondLst>
                                            <p:cond delay="499"/>
                                          </p:stCondLst>
                                        </p:cTn>
                                        <p:tgtEl>
                                          <p:spTgt spid="3">
                                            <p:txEl>
                                              <p:pRg st="0" end="0"/>
                                            </p:txEl>
                                          </p:spTgt>
                                        </p:tgtEl>
                                        <p:attrNameLst>
                                          <p:attrName>style.visibility</p:attrName>
                                        </p:attrNameLst>
                                      </p:cBhvr>
                                      <p:to>
                                        <p:strVal val="hidden"/>
                                      </p:to>
                                    </p:set>
                                  </p:childTnLst>
                                </p:cTn>
                              </p:par>
                              <p:par>
                                <p:cTn id="44" presetID="56" presetClass="exit" presetSubtype="0" fill="hold" nodeType="withEffect">
                                  <p:stCondLst>
                                    <p:cond delay="0"/>
                                  </p:stCondLst>
                                  <p:iterate type="lt">
                                    <p:tmPct val="10000"/>
                                  </p:iterate>
                                  <p:childTnLst>
                                    <p:anim from="(ppt_w)" to="(-ppt_w*2)" calcmode="lin" valueType="num">
                                      <p:cBhvr rctx="PPT">
                                        <p:cTn id="45" dur="500" autoRev="1">
                                          <p:stCondLst>
                                            <p:cond delay="0"/>
                                          </p:stCondLst>
                                        </p:cTn>
                                        <p:tgtEl>
                                          <p:spTgt spid="4">
                                            <p:txEl>
                                              <p:pRg st="0" end="0"/>
                                            </p:txEl>
                                          </p:spTgt>
                                        </p:tgtEl>
                                        <p:attrNameLst>
                                          <p:attrName>ppt_w</p:attrName>
                                        </p:attrNameLst>
                                      </p:cBhvr>
                                    </p:anim>
                                    <p:anim by="(ppt_w*0.50)" calcmode="lin" valueType="num">
                                      <p:cBhvr>
                                        <p:cTn id="46" dur="500" decel="50000" autoRev="1">
                                          <p:stCondLst>
                                            <p:cond delay="0"/>
                                          </p:stCondLst>
                                        </p:cTn>
                                        <p:tgtEl>
                                          <p:spTgt spid="4">
                                            <p:txEl>
                                              <p:pRg st="0" end="0"/>
                                            </p:txEl>
                                          </p:spTgt>
                                        </p:tgtEl>
                                        <p:attrNameLst>
                                          <p:attrName>ppt_x</p:attrName>
                                        </p:attrNameLst>
                                      </p:cBhvr>
                                    </p:anim>
                                    <p:anim from="(ppt_y)" to="(1+ppt_h/2)" calcmode="lin" valueType="num">
                                      <p:cBhvr>
                                        <p:cTn id="47" dur="1000">
                                          <p:stCondLst>
                                            <p:cond delay="0"/>
                                          </p:stCondLst>
                                        </p:cTn>
                                        <p:tgtEl>
                                          <p:spTgt spid="4">
                                            <p:txEl>
                                              <p:pRg st="0" end="0"/>
                                            </p:txEl>
                                          </p:spTgt>
                                        </p:tgtEl>
                                        <p:attrNameLst>
                                          <p:attrName>ppt_y</p:attrName>
                                        </p:attrNameLst>
                                      </p:cBhvr>
                                    </p:anim>
                                    <p:animRot by="21600000">
                                      <p:cBhvr>
                                        <p:cTn id="48" dur="1000">
                                          <p:stCondLst>
                                            <p:cond delay="0"/>
                                          </p:stCondLst>
                                        </p:cTn>
                                        <p:tgtEl>
                                          <p:spTgt spid="4">
                                            <p:txEl>
                                              <p:pRg st="0" end="0"/>
                                            </p:txEl>
                                          </p:spTgt>
                                        </p:tgtEl>
                                        <p:attrNameLst>
                                          <p:attrName>r</p:attrName>
                                        </p:attrNameLst>
                                      </p:cBhvr>
                                    </p:animRot>
                                    <p:set>
                                      <p:cBhvr>
                                        <p:cTn id="49"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Scale>
                                      <p:cBhvr>
                                        <p:cTn id="5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7"/>
                                        </p:tgtEl>
                                        <p:attrNameLst>
                                          <p:attrName>ppt_x</p:attrName>
                                          <p:attrName>ppt_y</p:attrName>
                                        </p:attrNameLst>
                                      </p:cBhvr>
                                    </p:animMotion>
                                    <p:animEffect transition="in" filter="fade">
                                      <p:cBhvr>
                                        <p:cTn id="56" dur="1000"/>
                                        <p:tgtEl>
                                          <p:spTgt spid="7"/>
                                        </p:tgtEl>
                                      </p:cBhvr>
                                    </p:animEffect>
                                  </p:childTnLst>
                                </p:cTn>
                              </p:par>
                              <p:par>
                                <p:cTn id="57" presetID="29" presetClass="exit" presetSubtype="0" fill="hold" nodeType="withEffect">
                                  <p:stCondLst>
                                    <p:cond delay="0"/>
                                  </p:stCondLst>
                                  <p:childTnLst>
                                    <p:anim calcmode="lin" valueType="num">
                                      <p:cBhvr>
                                        <p:cTn id="58" dur="1000"/>
                                        <p:tgtEl>
                                          <p:spTgt spid="2051"/>
                                        </p:tgtEl>
                                        <p:attrNameLst>
                                          <p:attrName>ppt_x</p:attrName>
                                        </p:attrNameLst>
                                      </p:cBhvr>
                                      <p:tavLst>
                                        <p:tav tm="0">
                                          <p:val>
                                            <p:strVal val="ppt_x"/>
                                          </p:val>
                                        </p:tav>
                                        <p:tav tm="100000">
                                          <p:val>
                                            <p:strVal val="ppt_x-.2"/>
                                          </p:val>
                                        </p:tav>
                                      </p:tavLst>
                                    </p:anim>
                                    <p:anim calcmode="lin" valueType="num">
                                      <p:cBhvr>
                                        <p:cTn id="59" dur="1000"/>
                                        <p:tgtEl>
                                          <p:spTgt spid="2051"/>
                                        </p:tgtEl>
                                        <p:attrNameLst>
                                          <p:attrName>ppt_y</p:attrName>
                                        </p:attrNameLst>
                                      </p:cBhvr>
                                      <p:tavLst>
                                        <p:tav tm="0">
                                          <p:val>
                                            <p:strVal val="ppt_y"/>
                                          </p:val>
                                        </p:tav>
                                        <p:tav tm="100000">
                                          <p:val>
                                            <p:strVal val="ppt_y"/>
                                          </p:val>
                                        </p:tav>
                                      </p:tavLst>
                                    </p:anim>
                                    <p:animEffect transition="out" filter="fade">
                                      <p:cBhvr>
                                        <p:cTn id="60" dur="1000"/>
                                        <p:tgtEl>
                                          <p:spTgt spid="2051"/>
                                        </p:tgtEl>
                                      </p:cBhvr>
                                    </p:animEffect>
                                    <p:set>
                                      <p:cBhvr>
                                        <p:cTn id="61" dur="1" fill="hold">
                                          <p:stCondLst>
                                            <p:cond delay="999"/>
                                          </p:stCondLst>
                                        </p:cTn>
                                        <p:tgtEl>
                                          <p:spTgt spid="2051"/>
                                        </p:tgtEl>
                                        <p:attrNameLst>
                                          <p:attrName>style.visibility</p:attrName>
                                        </p:attrNameLst>
                                      </p:cBhvr>
                                      <p:to>
                                        <p:strVal val="hidden"/>
                                      </p:to>
                                    </p:set>
                                  </p:childTnLst>
                                </p:cTn>
                              </p:par>
                            </p:childTnLst>
                          </p:cTn>
                        </p:par>
                        <p:par>
                          <p:cTn id="62" fill="hold">
                            <p:stCondLst>
                              <p:cond delay="1000"/>
                            </p:stCondLst>
                            <p:childTnLst>
                              <p:par>
                                <p:cTn id="63" presetID="25" presetClass="entr" presetSubtype="0" fill="hold" nodeType="after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68"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8">
                                            <p:txEl>
                                              <p:pRg st="0" end="0"/>
                                            </p:txEl>
                                          </p:spTgt>
                                        </p:tgtEl>
                                      </p:cBhvr>
                                    </p:animEffect>
                                  </p:childTnLst>
                                </p:cTn>
                              </p:par>
                              <p:par>
                                <p:cTn id="73" presetID="35" presetClass="exit" presetSubtype="0" fill="hold" grpId="1" nodeType="withEffect">
                                  <p:stCondLst>
                                    <p:cond delay="0"/>
                                  </p:stCondLst>
                                  <p:childTnLst>
                                    <p:animEffect transition="out" filter="fade">
                                      <p:cBhvr>
                                        <p:cTn id="74" dur="1000"/>
                                        <p:tgtEl>
                                          <p:spTgt spid="6"/>
                                        </p:tgtEl>
                                      </p:cBhvr>
                                    </p:animEffect>
                                    <p:anim calcmode="lin" valueType="num">
                                      <p:cBhvr>
                                        <p:cTn id="75" dur="1000"/>
                                        <p:tgtEl>
                                          <p:spTgt spid="6"/>
                                        </p:tgtEl>
                                        <p:attrNameLst>
                                          <p:attrName>style.rotation</p:attrName>
                                        </p:attrNameLst>
                                      </p:cBhvr>
                                      <p:tavLst>
                                        <p:tav tm="0">
                                          <p:val>
                                            <p:fltVal val="0"/>
                                          </p:val>
                                        </p:tav>
                                        <p:tav tm="100000">
                                          <p:val>
                                            <p:fltVal val="720"/>
                                          </p:val>
                                        </p:tav>
                                      </p:tavLst>
                                    </p:anim>
                                    <p:anim calcmode="lin" valueType="num">
                                      <p:cBhvr>
                                        <p:cTn id="76" dur="1000"/>
                                        <p:tgtEl>
                                          <p:spTgt spid="6"/>
                                        </p:tgtEl>
                                        <p:attrNameLst>
                                          <p:attrName>ppt_h</p:attrName>
                                        </p:attrNameLst>
                                      </p:cBhvr>
                                      <p:tavLst>
                                        <p:tav tm="0">
                                          <p:val>
                                            <p:strVal val="ppt_h"/>
                                          </p:val>
                                        </p:tav>
                                        <p:tav tm="100000">
                                          <p:val>
                                            <p:fltVal val="0"/>
                                          </p:val>
                                        </p:tav>
                                      </p:tavLst>
                                    </p:anim>
                                    <p:anim calcmode="lin" valueType="num">
                                      <p:cBhvr>
                                        <p:cTn id="77" dur="1000"/>
                                        <p:tgtEl>
                                          <p:spTgt spid="6"/>
                                        </p:tgtEl>
                                        <p:attrNameLst>
                                          <p:attrName>ppt_w</p:attrName>
                                        </p:attrNameLst>
                                      </p:cBhvr>
                                      <p:tavLst>
                                        <p:tav tm="0">
                                          <p:val>
                                            <p:strVal val="ppt_w"/>
                                          </p:val>
                                        </p:tav>
                                        <p:tav tm="100000">
                                          <p:val>
                                            <p:fltVal val="0"/>
                                          </p:val>
                                        </p:tav>
                                      </p:tavLst>
                                    </p:anim>
                                    <p:set>
                                      <p:cBhvr>
                                        <p:cTn id="78" dur="1" fill="hold">
                                          <p:stCondLst>
                                            <p:cond delay="999"/>
                                          </p:stCondLst>
                                        </p:cTn>
                                        <p:tgtEl>
                                          <p:spTgt spid="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nodeType="clickEffect">
                                  <p:stCondLst>
                                    <p:cond delay="0"/>
                                  </p:stCondLst>
                                  <p:iterate type="lt">
                                    <p:tmPct val="10000"/>
                                  </p:iterate>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p:cTn id="83"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85"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9">
                                            <p:txEl>
                                              <p:pRg st="0" end="0"/>
                                            </p:txEl>
                                          </p:spTgt>
                                        </p:tgtEl>
                                      </p:cBhvr>
                                    </p:animEffect>
                                  </p:childTnLst>
                                </p:cTn>
                              </p:par>
                            </p:childTnLst>
                          </p:cTn>
                        </p:par>
                        <p:par>
                          <p:cTn id="88" fill="hold">
                            <p:stCondLst>
                              <p:cond delay="750"/>
                            </p:stCondLst>
                            <p:childTnLst>
                              <p:par>
                                <p:cTn id="89" presetID="4" presetClass="emph" presetSubtype="2" fill="hold" nodeType="afterEffect">
                                  <p:stCondLst>
                                    <p:cond delay="0"/>
                                  </p:stCondLst>
                                  <p:iterate type="lt">
                                    <p:tmPct val="0"/>
                                  </p:iterate>
                                  <p:childTnLst>
                                    <p:anim to="1.5" calcmode="lin" valueType="num">
                                      <p:cBhvr override="childStyle">
                                        <p:cTn id="90" dur="2000" fill="hold"/>
                                        <p:tgtEl>
                                          <p:spTgt spid="9">
                                            <p:txEl>
                                              <p:pRg st="0" end="0"/>
                                            </p:txEl>
                                          </p:spTgt>
                                        </p:tgtEl>
                                        <p:attrNameLst>
                                          <p:attrName>style.fontSize</p:attrName>
                                        </p:attrNameLst>
                                      </p:cBhvr>
                                    </p:anim>
                                  </p:childTnLst>
                                </p:cTn>
                              </p:par>
                            </p:childTnLst>
                          </p:cTn>
                        </p:par>
                        <p:par>
                          <p:cTn id="91" fill="hold">
                            <p:stCondLst>
                              <p:cond delay="2750"/>
                            </p:stCondLst>
                            <p:childTnLst>
                              <p:par>
                                <p:cTn id="92" presetID="28" presetClass="emph" presetSubtype="0" fill="hold" nodeType="afterEffect">
                                  <p:stCondLst>
                                    <p:cond delay="0"/>
                                  </p:stCondLst>
                                  <p:iterate type="lt">
                                    <p:tmPct val="10000"/>
                                  </p:iterate>
                                  <p:childTnLst>
                                    <p:animClr clrSpc="rgb">
                                      <p:cBhvr override="childStyle">
                                        <p:cTn id="93" dur="500" fill="hold"/>
                                        <p:tgtEl>
                                          <p:spTgt spid="9">
                                            <p:txEl>
                                              <p:pRg st="0" end="0"/>
                                            </p:txEl>
                                          </p:spTgt>
                                        </p:tgtEl>
                                        <p:attrNameLst>
                                          <p:attrName>style.color</p:attrName>
                                        </p:attrNameLst>
                                      </p:cBhvr>
                                      <p:to>
                                        <a:schemeClr val="bg2"/>
                                      </p:to>
                                    </p:animClr>
                                    <p:animClr clrSpc="rgb">
                                      <p:cBhvr>
                                        <p:cTn id="94" dur="500" fill="hold"/>
                                        <p:tgtEl>
                                          <p:spTgt spid="9">
                                            <p:txEl>
                                              <p:pRg st="0" end="0"/>
                                            </p:txEl>
                                          </p:spTgt>
                                        </p:tgtEl>
                                        <p:attrNameLst>
                                          <p:attrName>fillcolor</p:attrName>
                                        </p:attrNameLst>
                                      </p:cBhvr>
                                      <p:to>
                                        <a:schemeClr val="bg2"/>
                                      </p:to>
                                    </p:animClr>
                                    <p:set>
                                      <p:cBhvr>
                                        <p:cTn id="95" dur="500" fill="hold"/>
                                        <p:tgtEl>
                                          <p:spTgt spid="9">
                                            <p:txEl>
                                              <p:pRg st="0" end="0"/>
                                            </p:txEl>
                                          </p:spTgt>
                                        </p:tgtEl>
                                        <p:attrNameLst>
                                          <p:attrName>fill.type</p:attrName>
                                        </p:attrNameLst>
                                      </p:cBhvr>
                                      <p:to>
                                        <p:strVal val="solid"/>
                                      </p:to>
                                    </p:set>
                                    <p:anim to="1.5" calcmode="lin" valueType="num">
                                      <p:cBhvr override="childStyle">
                                        <p:cTn id="96" dur="500" fill="hold"/>
                                        <p:tgtEl>
                                          <p:spTgt spid="9">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0" y="609600"/>
            <a:ext cx="1828800" cy="381000"/>
          </a:xfrm>
          <a:prstGeom prst="rect">
            <a:avLst/>
          </a:prstGeom>
          <a:noFill/>
        </p:spPr>
        <p:txBody>
          <a:bodyPr wrap="square" rtlCol="0">
            <a:spAutoFit/>
          </a:bodyPr>
          <a:lstStyle/>
          <a:p>
            <a:pPr algn="ctr"/>
            <a:r>
              <a:rPr lang="en-US" dirty="0" smtClean="0"/>
              <a:t>………</a:t>
            </a:r>
            <a:endParaRPr lang="en-US" dirty="0"/>
          </a:p>
        </p:txBody>
      </p:sp>
      <p:pic>
        <p:nvPicPr>
          <p:cNvPr id="13314" name="Picture 2" descr="C:\Users\marjan\Documents\Lisa\Queen\pictures\Roger Taylor\roger_taylor_19.jpg"/>
          <p:cNvPicPr>
            <a:picLocks noChangeAspect="1" noChangeArrowheads="1"/>
          </p:cNvPicPr>
          <p:nvPr/>
        </p:nvPicPr>
        <p:blipFill>
          <a:blip r:embed="rId2"/>
          <a:srcRect/>
          <a:stretch>
            <a:fillRect/>
          </a:stretch>
        </p:blipFill>
        <p:spPr bwMode="auto">
          <a:xfrm>
            <a:off x="0" y="21945"/>
            <a:ext cx="4800600" cy="6836055"/>
          </a:xfrm>
          <a:prstGeom prst="rect">
            <a:avLst/>
          </a:prstGeom>
          <a:noFill/>
        </p:spPr>
      </p:pic>
      <p:sp>
        <p:nvSpPr>
          <p:cNvPr id="2" name="Explosion 2 1"/>
          <p:cNvSpPr/>
          <p:nvPr/>
        </p:nvSpPr>
        <p:spPr>
          <a:xfrm>
            <a:off x="3962400" y="0"/>
            <a:ext cx="5181600" cy="3352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NEWSFLASH! Roger is Flash Gordon!</a:t>
            </a:r>
            <a:endParaRPr lang="en-US" sz="2400" dirty="0"/>
          </a:p>
        </p:txBody>
      </p:sp>
      <p:sp>
        <p:nvSpPr>
          <p:cNvPr id="4" name="TextBox 3"/>
          <p:cNvSpPr txBox="1"/>
          <p:nvPr/>
        </p:nvSpPr>
        <p:spPr>
          <a:xfrm rot="541462">
            <a:off x="5485794" y="3468941"/>
            <a:ext cx="3069661" cy="2308324"/>
          </a:xfrm>
          <a:prstGeom prst="rect">
            <a:avLst/>
          </a:prstGeom>
          <a:noFill/>
        </p:spPr>
        <p:txBody>
          <a:bodyPr wrap="square" rtlCol="0">
            <a:spAutoFit/>
          </a:bodyPr>
          <a:lstStyle/>
          <a:p>
            <a:r>
              <a:rPr lang="en-US" sz="2400" dirty="0" smtClean="0"/>
              <a:t>He’s mental, he’s albino-y, he’s blonde, he’s plastic-y looking (sometimes), and he’s wearing a Flash Gordon t-shirt!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27" presetClass="exit" presetSubtype="0" fill="hold" nodeType="withEffect">
                                  <p:stCondLst>
                                    <p:cond delay="0"/>
                                  </p:stCondLst>
                                  <p:iterate type="lt">
                                    <p:tmPct val="50000"/>
                                  </p:iterate>
                                  <p:childTnLst>
                                    <p:anim calcmode="discrete" valueType="clr">
                                      <p:cBhvr override="childStyle">
                                        <p:cTn id="12" dur="80"/>
                                        <p:tgtEl>
                                          <p:spTgt spid="5">
                                            <p:txEl>
                                              <p:pRg st="0" end="0"/>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13" dur="80"/>
                                        <p:tgtEl>
                                          <p:spTgt spid="5">
                                            <p:txEl>
                                              <p:pRg st="0" end="0"/>
                                            </p:txEl>
                                          </p:spTgt>
                                        </p:tgtEl>
                                        <p:attrNameLst>
                                          <p:attrName>fillcolor</p:attrName>
                                        </p:attrNameLst>
                                      </p:cBhvr>
                                      <p:tavLst>
                                        <p:tav tm="0">
                                          <p:val>
                                            <p:clrVal>
                                              <a:schemeClr val="hlink"/>
                                            </p:clrVal>
                                          </p:val>
                                        </p:tav>
                                        <p:tav tm="50000">
                                          <p:val>
                                            <p:clrVal>
                                              <a:schemeClr val="accent2"/>
                                            </p:clrVal>
                                          </p:val>
                                        </p:tav>
                                      </p:tavLst>
                                    </p:anim>
                                    <p:set>
                                      <p:cBhvr>
                                        <p:cTn id="14" dur="80"/>
                                        <p:tgtEl>
                                          <p:spTgt spid="5">
                                            <p:txEl>
                                              <p:pRg st="0" end="0"/>
                                            </p:txEl>
                                          </p:spTgt>
                                        </p:tgtEl>
                                        <p:attrNameLst>
                                          <p:attrName>fill.type</p:attrName>
                                        </p:attrNameLst>
                                      </p:cBhvr>
                                      <p:to>
                                        <p:strVal val="solid"/>
                                      </p:to>
                                    </p:set>
                                    <p:set>
                                      <p:cBhvr>
                                        <p:cTn id="15" dur="1" fill="hold">
                                          <p:stCondLst>
                                            <p:cond delay="79"/>
                                          </p:stCondLst>
                                        </p:cTn>
                                        <p:tgtEl>
                                          <p:spTgt spid="5">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nodeType="clickEffect">
                                  <p:stCondLst>
                                    <p:cond delay="0"/>
                                  </p:stCondLst>
                                  <p:childTnLst>
                                    <p:set>
                                      <p:cBhvr>
                                        <p:cTn id="27" dur="1" fill="hold">
                                          <p:stCondLst>
                                            <p:cond delay="0"/>
                                          </p:stCondLst>
                                        </p:cTn>
                                        <p:tgtEl>
                                          <p:spTgt spid="13314"/>
                                        </p:tgtEl>
                                        <p:attrNameLst>
                                          <p:attrName>style.visibility</p:attrName>
                                        </p:attrNameLst>
                                      </p:cBhvr>
                                      <p:to>
                                        <p:strVal val="visible"/>
                                      </p:to>
                                    </p:set>
                                    <p:anim calcmode="lin" valueType="num">
                                      <p:cBhvr>
                                        <p:cTn id="28" dur="1000" fill="hold"/>
                                        <p:tgtEl>
                                          <p:spTgt spid="133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13314"/>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13314"/>
                                        </p:tgtEl>
                                        <p:attrNameLst>
                                          <p:attrName>ppt_y</p:attrName>
                                        </p:attrNameLst>
                                      </p:cBhvr>
                                      <p:tavLst>
                                        <p:tav tm="0">
                                          <p:val>
                                            <p:strVal val="#ppt_y"/>
                                          </p:val>
                                        </p:tav>
                                        <p:tav tm="100000">
                                          <p:val>
                                            <p:strVal val="#ppt_y"/>
                                          </p:val>
                                        </p:tav>
                                      </p:tavLst>
                                    </p:anim>
                                    <p:animEffect transition="in" filter="fade">
                                      <p:cBhvr>
                                        <p:cTn id="31"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jan\Documents\Lisa\Queen\QueenPerforming1978.jpg"/>
          <p:cNvPicPr>
            <a:picLocks noChangeAspect="1" noChangeArrowheads="1"/>
          </p:cNvPicPr>
          <p:nvPr/>
        </p:nvPicPr>
        <p:blipFill>
          <a:blip r:embed="rId2"/>
          <a:srcRect/>
          <a:stretch>
            <a:fillRect/>
          </a:stretch>
        </p:blipFill>
        <p:spPr bwMode="auto">
          <a:xfrm>
            <a:off x="-3915" y="0"/>
            <a:ext cx="9147916" cy="6858000"/>
          </a:xfrm>
          <a:prstGeom prst="rect">
            <a:avLst/>
          </a:prstGeom>
          <a:noFill/>
        </p:spPr>
      </p:pic>
      <p:sp>
        <p:nvSpPr>
          <p:cNvPr id="3" name="Cloud Callout 2"/>
          <p:cNvSpPr/>
          <p:nvPr/>
        </p:nvSpPr>
        <p:spPr>
          <a:xfrm>
            <a:off x="7315200" y="0"/>
            <a:ext cx="1828800" cy="1219200"/>
          </a:xfrm>
          <a:prstGeom prst="cloudCallout">
            <a:avLst>
              <a:gd name="adj1" fmla="val -41172"/>
              <a:gd name="adj2" fmla="val 8919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Ooh! A penny!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rjan\Documents\Lisa\Queen\friendly-queen_1111627379692.jpg"/>
          <p:cNvPicPr>
            <a:picLocks noChangeAspect="1" noChangeArrowheads="1"/>
          </p:cNvPicPr>
          <p:nvPr/>
        </p:nvPicPr>
        <p:blipFill>
          <a:blip r:embed="rId2"/>
          <a:srcRect/>
          <a:stretch>
            <a:fillRect/>
          </a:stretch>
        </p:blipFill>
        <p:spPr bwMode="auto">
          <a:xfrm>
            <a:off x="381000" y="304800"/>
            <a:ext cx="4762500" cy="4572000"/>
          </a:xfrm>
          <a:prstGeom prst="rect">
            <a:avLst/>
          </a:prstGeom>
          <a:noFill/>
        </p:spPr>
      </p:pic>
      <p:sp>
        <p:nvSpPr>
          <p:cNvPr id="3" name="TextBox 2"/>
          <p:cNvSpPr txBox="1"/>
          <p:nvPr/>
        </p:nvSpPr>
        <p:spPr>
          <a:xfrm>
            <a:off x="5257800" y="381000"/>
            <a:ext cx="3657600" cy="1200329"/>
          </a:xfrm>
          <a:prstGeom prst="rect">
            <a:avLst/>
          </a:prstGeom>
          <a:noFill/>
        </p:spPr>
        <p:txBody>
          <a:bodyPr wrap="square" rtlCol="0">
            <a:spAutoFit/>
          </a:bodyPr>
          <a:lstStyle/>
          <a:p>
            <a:r>
              <a:rPr lang="en-US" dirty="0" smtClean="0"/>
              <a:t>John’s dreaming about having more kids. Just kidding. He’s dreaming about cookies. Good cookies. UBERCOOKIES.</a:t>
            </a:r>
            <a:endParaRPr lang="en-US" dirty="0"/>
          </a:p>
        </p:txBody>
      </p:sp>
      <p:pic>
        <p:nvPicPr>
          <p:cNvPr id="4" name="Picture 2" descr="C:\Users\marjan\Documents\Lisa\Queen\queen%20in%20black.jpg"/>
          <p:cNvPicPr>
            <a:picLocks noChangeAspect="1" noChangeArrowheads="1"/>
          </p:cNvPicPr>
          <p:nvPr/>
        </p:nvPicPr>
        <p:blipFill>
          <a:blip r:embed="rId3"/>
          <a:srcRect/>
          <a:stretch>
            <a:fillRect/>
          </a:stretch>
        </p:blipFill>
        <p:spPr bwMode="auto">
          <a:xfrm>
            <a:off x="4572000" y="3838575"/>
            <a:ext cx="4572000" cy="3019425"/>
          </a:xfrm>
          <a:prstGeom prst="rect">
            <a:avLst/>
          </a:prstGeom>
          <a:noFill/>
        </p:spPr>
      </p:pic>
      <p:sp>
        <p:nvSpPr>
          <p:cNvPr id="5" name="TextBox 4"/>
          <p:cNvSpPr txBox="1"/>
          <p:nvPr/>
        </p:nvSpPr>
        <p:spPr>
          <a:xfrm>
            <a:off x="0" y="6248400"/>
            <a:ext cx="4572000" cy="369332"/>
          </a:xfrm>
          <a:prstGeom prst="rect">
            <a:avLst/>
          </a:prstGeom>
          <a:noFill/>
        </p:spPr>
        <p:txBody>
          <a:bodyPr wrap="square" rtlCol="0">
            <a:spAutoFit/>
          </a:bodyPr>
          <a:lstStyle/>
          <a:p>
            <a:pPr algn="r"/>
            <a:r>
              <a:rPr lang="en-US" dirty="0" smtClean="0"/>
              <a:t>Roger finds </a:t>
            </a:r>
            <a:r>
              <a:rPr lang="en-US" b="1" i="1" dirty="0" smtClean="0"/>
              <a:t>the dark side </a:t>
            </a:r>
            <a:r>
              <a:rPr lang="en-US" dirty="0" smtClean="0"/>
              <a:t>amusing.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arjan\Documents\Lisa\Queen\brian_may_21.jpg"/>
          <p:cNvPicPr>
            <a:picLocks noChangeAspect="1" noChangeArrowheads="1"/>
          </p:cNvPicPr>
          <p:nvPr/>
        </p:nvPicPr>
        <p:blipFill>
          <a:blip r:embed="rId2"/>
          <a:srcRect/>
          <a:stretch>
            <a:fillRect/>
          </a:stretch>
        </p:blipFill>
        <p:spPr bwMode="auto">
          <a:xfrm>
            <a:off x="5663046" y="0"/>
            <a:ext cx="3480954" cy="5105400"/>
          </a:xfrm>
          <a:prstGeom prst="rect">
            <a:avLst/>
          </a:prstGeom>
          <a:noFill/>
        </p:spPr>
      </p:pic>
      <p:pic>
        <p:nvPicPr>
          <p:cNvPr id="34818" name="Picture 2" descr="C:\Users\marjan\Documents\Lisa\Queen\Roger\0000.jpg"/>
          <p:cNvPicPr>
            <a:picLocks noChangeAspect="1" noChangeArrowheads="1"/>
          </p:cNvPicPr>
          <p:nvPr/>
        </p:nvPicPr>
        <p:blipFill>
          <a:blip r:embed="rId3"/>
          <a:srcRect/>
          <a:stretch>
            <a:fillRect/>
          </a:stretch>
        </p:blipFill>
        <p:spPr bwMode="auto">
          <a:xfrm>
            <a:off x="533400" y="3200400"/>
            <a:ext cx="1943100" cy="3086100"/>
          </a:xfrm>
          <a:prstGeom prst="rect">
            <a:avLst/>
          </a:prstGeom>
          <a:noFill/>
        </p:spPr>
      </p:pic>
      <p:sp>
        <p:nvSpPr>
          <p:cNvPr id="3" name="TextBox 2"/>
          <p:cNvSpPr txBox="1"/>
          <p:nvPr/>
        </p:nvSpPr>
        <p:spPr>
          <a:xfrm>
            <a:off x="228600" y="2743200"/>
            <a:ext cx="3672800" cy="369332"/>
          </a:xfrm>
          <a:prstGeom prst="rect">
            <a:avLst/>
          </a:prstGeom>
          <a:noFill/>
        </p:spPr>
        <p:txBody>
          <a:bodyPr wrap="none" rtlCol="0">
            <a:spAutoFit/>
          </a:bodyPr>
          <a:lstStyle/>
          <a:p>
            <a:r>
              <a:rPr lang="en-US" dirty="0" smtClean="0"/>
              <a:t>Roger looks like a fetus (or Rufus)</a:t>
            </a:r>
            <a:endParaRPr lang="en-US" dirty="0"/>
          </a:p>
        </p:txBody>
      </p:sp>
      <p:sp>
        <p:nvSpPr>
          <p:cNvPr id="4" name="TextBox 3"/>
          <p:cNvSpPr txBox="1"/>
          <p:nvPr/>
        </p:nvSpPr>
        <p:spPr>
          <a:xfrm>
            <a:off x="2743200" y="3429000"/>
            <a:ext cx="3168496" cy="369332"/>
          </a:xfrm>
          <a:prstGeom prst="rect">
            <a:avLst/>
          </a:prstGeom>
          <a:noFill/>
        </p:spPr>
        <p:txBody>
          <a:bodyPr wrap="none" rtlCol="0">
            <a:spAutoFit/>
          </a:bodyPr>
          <a:lstStyle/>
          <a:p>
            <a:r>
              <a:rPr lang="en-US" dirty="0" smtClean="0"/>
              <a:t>…now he’s an evil fetus-child</a:t>
            </a:r>
            <a:endParaRPr lang="en-US" dirty="0"/>
          </a:p>
        </p:txBody>
      </p:sp>
      <p:sp>
        <p:nvSpPr>
          <p:cNvPr id="5" name="Oval 4"/>
          <p:cNvSpPr/>
          <p:nvPr/>
        </p:nvSpPr>
        <p:spPr>
          <a:xfrm>
            <a:off x="990600" y="4648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76400" y="4648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0"/>
            <a:ext cx="2895600" cy="1938992"/>
          </a:xfrm>
          <a:prstGeom prst="rect">
            <a:avLst/>
          </a:prstGeom>
          <a:noFill/>
        </p:spPr>
        <p:txBody>
          <a:bodyPr wrap="square" rtlCol="0">
            <a:spAutoFit/>
          </a:bodyPr>
          <a:lstStyle/>
          <a:p>
            <a:pPr algn="r"/>
            <a:r>
              <a:rPr lang="en-US" sz="2800" dirty="0" smtClean="0"/>
              <a:t>Brian has a heart full of sunshine. </a:t>
            </a:r>
            <a:r>
              <a:rPr lang="en-US" dirty="0" smtClean="0"/>
              <a:t>However, his heart seems to be in a very odd place.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49" presetClass="entr" presetSubtype="0" decel="10000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marjan\Documents\Lisa\shinyredfm.jpg"/>
          <p:cNvPicPr>
            <a:picLocks noChangeAspect="1" noChangeArrowheads="1"/>
          </p:cNvPicPr>
          <p:nvPr/>
        </p:nvPicPr>
        <p:blipFill>
          <a:blip r:embed="rId2"/>
          <a:srcRect/>
          <a:stretch>
            <a:fillRect/>
          </a:stretch>
        </p:blipFill>
        <p:spPr bwMode="auto">
          <a:xfrm>
            <a:off x="990600" y="3309938"/>
            <a:ext cx="2917962" cy="3548062"/>
          </a:xfrm>
          <a:prstGeom prst="rect">
            <a:avLst/>
          </a:prstGeom>
          <a:noFill/>
        </p:spPr>
      </p:pic>
      <p:pic>
        <p:nvPicPr>
          <p:cNvPr id="4099" name="Picture 3" descr="C:\Users\marjan\Documents\Lisa\moetchandon.jpg"/>
          <p:cNvPicPr>
            <a:picLocks noChangeAspect="1" noChangeArrowheads="1"/>
          </p:cNvPicPr>
          <p:nvPr/>
        </p:nvPicPr>
        <p:blipFill>
          <a:blip r:embed="rId3"/>
          <a:srcRect/>
          <a:stretch>
            <a:fillRect/>
          </a:stretch>
        </p:blipFill>
        <p:spPr bwMode="auto">
          <a:xfrm>
            <a:off x="5013515" y="0"/>
            <a:ext cx="4130485" cy="6858000"/>
          </a:xfrm>
          <a:prstGeom prst="rect">
            <a:avLst/>
          </a:prstGeom>
          <a:noFill/>
        </p:spPr>
      </p:pic>
      <p:pic>
        <p:nvPicPr>
          <p:cNvPr id="4098" name="Picture 2" descr="C:\Users\marjan\Documents\Lisa\warog.jpg"/>
          <p:cNvPicPr>
            <a:picLocks noChangeAspect="1" noChangeArrowheads="1"/>
          </p:cNvPicPr>
          <p:nvPr/>
        </p:nvPicPr>
        <p:blipFill>
          <a:blip r:embed="rId4"/>
          <a:srcRect l="14445" t="17198" r="14444" b="9909"/>
          <a:stretch>
            <a:fillRect/>
          </a:stretch>
        </p:blipFill>
        <p:spPr bwMode="auto">
          <a:xfrm>
            <a:off x="228600" y="304800"/>
            <a:ext cx="3352800" cy="3048000"/>
          </a:xfrm>
          <a:prstGeom prst="ellipse">
            <a:avLst/>
          </a:prstGeom>
          <a:noFill/>
        </p:spPr>
      </p:pic>
      <p:sp>
        <p:nvSpPr>
          <p:cNvPr id="3" name="TextBox 2"/>
          <p:cNvSpPr txBox="1"/>
          <p:nvPr/>
        </p:nvSpPr>
        <p:spPr>
          <a:xfrm>
            <a:off x="0" y="0"/>
            <a:ext cx="55626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dirty="0" smtClean="0"/>
              <a:t>Roger can’t believe what he’s seeing! Someone’s breaking all the vodka bottles! (he’s in the middle, by the way)</a:t>
            </a:r>
            <a:endParaRPr lang="en-US" sz="1600" dirty="0"/>
          </a:p>
        </p:txBody>
      </p:sp>
      <p:sp>
        <p:nvSpPr>
          <p:cNvPr id="5" name="TextBox 4"/>
          <p:cNvSpPr txBox="1"/>
          <p:nvPr/>
        </p:nvSpPr>
        <p:spPr>
          <a:xfrm>
            <a:off x="3886200" y="2209800"/>
            <a:ext cx="1143000" cy="1754326"/>
          </a:xfrm>
          <a:prstGeom prst="rect">
            <a:avLst/>
          </a:prstGeom>
          <a:noFill/>
        </p:spPr>
        <p:txBody>
          <a:bodyPr wrap="square" rtlCol="0">
            <a:spAutoFit/>
          </a:bodyPr>
          <a:lstStyle/>
          <a:p>
            <a:pPr algn="r"/>
            <a:r>
              <a:rPr lang="en-US" dirty="0" smtClean="0"/>
              <a:t>We all know what Roger’s staring at and why.</a:t>
            </a:r>
            <a:endParaRPr lang="en-US" dirty="0"/>
          </a:p>
        </p:txBody>
      </p:sp>
      <p:sp>
        <p:nvSpPr>
          <p:cNvPr id="8" name="Oval 7"/>
          <p:cNvSpPr/>
          <p:nvPr/>
        </p:nvSpPr>
        <p:spPr>
          <a:xfrm>
            <a:off x="0" y="53340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God!</a:t>
            </a:r>
            <a:endParaRPr lang="en-US" dirty="0"/>
          </a:p>
        </p:txBody>
      </p:sp>
      <p:sp>
        <p:nvSpPr>
          <p:cNvPr id="9" name="Oval 8"/>
          <p:cNvSpPr/>
          <p:nvPr/>
        </p:nvSpPr>
        <p:spPr>
          <a:xfrm>
            <a:off x="685800" y="4495800"/>
            <a:ext cx="838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a:t>
            </a:r>
            <a:endParaRPr lang="en-US" dirty="0"/>
          </a:p>
        </p:txBody>
      </p:sp>
      <p:sp>
        <p:nvSpPr>
          <p:cNvPr id="10" name="Oval 9"/>
          <p:cNvSpPr/>
          <p:nvPr/>
        </p:nvSpPr>
        <p:spPr>
          <a:xfrm>
            <a:off x="0" y="3962400"/>
            <a:ext cx="762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jan\Documents\Lisa\Queen\pictures\1112977587_brixton20.jpg"/>
          <p:cNvPicPr>
            <a:picLocks noChangeAspect="1" noChangeArrowheads="1"/>
          </p:cNvPicPr>
          <p:nvPr/>
        </p:nvPicPr>
        <p:blipFill>
          <a:blip r:embed="rId2"/>
          <a:srcRect/>
          <a:stretch>
            <a:fillRect/>
          </a:stretch>
        </p:blipFill>
        <p:spPr bwMode="auto">
          <a:xfrm>
            <a:off x="304800" y="304800"/>
            <a:ext cx="4114800" cy="3429000"/>
          </a:xfrm>
          <a:prstGeom prst="rect">
            <a:avLst/>
          </a:prstGeom>
          <a:noFill/>
        </p:spPr>
      </p:pic>
      <p:sp>
        <p:nvSpPr>
          <p:cNvPr id="3" name="TextBox 2"/>
          <p:cNvSpPr txBox="1"/>
          <p:nvPr/>
        </p:nvSpPr>
        <p:spPr>
          <a:xfrm>
            <a:off x="4419600" y="304800"/>
            <a:ext cx="2514600" cy="1323439"/>
          </a:xfrm>
          <a:prstGeom prst="rect">
            <a:avLst/>
          </a:prstGeom>
          <a:noFill/>
        </p:spPr>
        <p:txBody>
          <a:bodyPr wrap="square" rtlCol="0">
            <a:spAutoFit/>
          </a:bodyPr>
          <a:lstStyle/>
          <a:p>
            <a:r>
              <a:rPr lang="en-US" sz="2000" dirty="0" smtClean="0"/>
              <a:t>What will you be doing when your diarrhea medicine stops working?</a:t>
            </a:r>
            <a:endParaRPr lang="en-US" sz="2000" dirty="0"/>
          </a:p>
        </p:txBody>
      </p:sp>
      <p:pic>
        <p:nvPicPr>
          <p:cNvPr id="5123" name="Picture 3" descr="C:\Users\marjan\Documents\Lisa\Queen\i135885888_59572_4.jpg"/>
          <p:cNvPicPr>
            <a:picLocks noChangeAspect="1" noChangeArrowheads="1"/>
          </p:cNvPicPr>
          <p:nvPr/>
        </p:nvPicPr>
        <p:blipFill>
          <a:blip r:embed="rId3"/>
          <a:srcRect/>
          <a:stretch>
            <a:fillRect/>
          </a:stretch>
        </p:blipFill>
        <p:spPr bwMode="auto">
          <a:xfrm>
            <a:off x="4800600" y="3429000"/>
            <a:ext cx="4048125" cy="3143250"/>
          </a:xfrm>
          <a:prstGeom prst="rect">
            <a:avLst/>
          </a:prstGeom>
          <a:noFill/>
        </p:spPr>
      </p:pic>
      <p:sp>
        <p:nvSpPr>
          <p:cNvPr id="5" name="TextBox 4"/>
          <p:cNvSpPr txBox="1"/>
          <p:nvPr/>
        </p:nvSpPr>
        <p:spPr>
          <a:xfrm>
            <a:off x="2057400" y="5334000"/>
            <a:ext cx="2743200" cy="461665"/>
          </a:xfrm>
          <a:prstGeom prst="rect">
            <a:avLst/>
          </a:prstGeom>
          <a:noFill/>
        </p:spPr>
        <p:txBody>
          <a:bodyPr wrap="square" rtlCol="0">
            <a:spAutoFit/>
          </a:bodyPr>
          <a:lstStyle/>
          <a:p>
            <a:pPr algn="r"/>
            <a:r>
              <a:rPr lang="en-US" sz="2400" b="1" dirty="0" smtClean="0"/>
              <a:t>Camera fail.</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3276600" cy="584775"/>
          </a:xfrm>
          <a:prstGeom prst="rect">
            <a:avLst/>
          </a:prstGeom>
          <a:noFill/>
        </p:spPr>
        <p:txBody>
          <a:bodyPr wrap="square" rtlCol="0">
            <a:spAutoFit/>
          </a:bodyPr>
          <a:lstStyle/>
          <a:p>
            <a:r>
              <a:rPr lang="en-US" sz="3200" dirty="0" smtClean="0"/>
              <a:t>ROGER FAIL.</a:t>
            </a:r>
            <a:endParaRPr lang="en-US" sz="3200" dirty="0"/>
          </a:p>
        </p:txBody>
      </p:sp>
      <p:pic>
        <p:nvPicPr>
          <p:cNvPr id="1026" name="Picture 2" descr="C:\Users\marjan\Documents\Lisa\Queen\0000370499-36736L.jpg"/>
          <p:cNvPicPr>
            <a:picLocks noChangeAspect="1" noChangeArrowheads="1"/>
          </p:cNvPicPr>
          <p:nvPr/>
        </p:nvPicPr>
        <p:blipFill>
          <a:blip r:embed="rId2"/>
          <a:srcRect/>
          <a:stretch>
            <a:fillRect/>
          </a:stretch>
        </p:blipFill>
        <p:spPr bwMode="auto">
          <a:xfrm>
            <a:off x="381000" y="914400"/>
            <a:ext cx="4324350" cy="4257675"/>
          </a:xfrm>
          <a:prstGeom prst="rect">
            <a:avLst/>
          </a:prstGeom>
          <a:noFill/>
        </p:spPr>
      </p:pic>
      <p:pic>
        <p:nvPicPr>
          <p:cNvPr id="1029" name="Picture 5" descr="C:\Users\marjan\Documents\Lisa\Queen\pictures\0000370677-97518L.jpg"/>
          <p:cNvPicPr>
            <a:picLocks noChangeAspect="1" noChangeArrowheads="1"/>
          </p:cNvPicPr>
          <p:nvPr/>
        </p:nvPicPr>
        <p:blipFill>
          <a:blip r:embed="rId3"/>
          <a:srcRect/>
          <a:stretch>
            <a:fillRect/>
          </a:stretch>
        </p:blipFill>
        <p:spPr bwMode="auto">
          <a:xfrm>
            <a:off x="5191125" y="1143000"/>
            <a:ext cx="3952875" cy="5715000"/>
          </a:xfrm>
          <a:prstGeom prst="rect">
            <a:avLst/>
          </a:prstGeom>
          <a:noFill/>
        </p:spPr>
      </p:pic>
      <p:sp>
        <p:nvSpPr>
          <p:cNvPr id="10" name="TextBox 9"/>
          <p:cNvSpPr txBox="1"/>
          <p:nvPr/>
        </p:nvSpPr>
        <p:spPr>
          <a:xfrm>
            <a:off x="1219200" y="5943600"/>
            <a:ext cx="4038600" cy="646331"/>
          </a:xfrm>
          <a:prstGeom prst="rect">
            <a:avLst/>
          </a:prstGeom>
          <a:noFill/>
        </p:spPr>
        <p:txBody>
          <a:bodyPr wrap="square" rtlCol="0">
            <a:spAutoFit/>
          </a:bodyPr>
          <a:lstStyle/>
          <a:p>
            <a:pPr algn="r"/>
            <a:r>
              <a:rPr lang="en-US" dirty="0" smtClean="0"/>
              <a:t>OMG! Roger’s legs are so skinny, they’re invisible! </a:t>
            </a:r>
            <a:r>
              <a:rPr lang="en-US" sz="1400" i="1" dirty="0" smtClean="0"/>
              <a:t>*The Invisible legs*</a:t>
            </a:r>
            <a:endParaRPr lang="en-US" sz="14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en%2034.jpg"/>
          <p:cNvPicPr>
            <a:picLocks noGrp="1" noChangeAspect="1"/>
          </p:cNvPicPr>
          <p:nvPr>
            <p:ph idx="4294967295"/>
          </p:nvPr>
        </p:nvPicPr>
        <p:blipFill>
          <a:blip r:embed="rId2"/>
          <a:stretch>
            <a:fillRect/>
          </a:stretch>
        </p:blipFill>
        <p:spPr>
          <a:xfrm>
            <a:off x="1295400" y="990600"/>
            <a:ext cx="6400800" cy="5160963"/>
          </a:xfrm>
          <a:prstGeom prst="roundRect">
            <a:avLst/>
          </a:prstGeom>
        </p:spPr>
      </p:pic>
      <p:sp>
        <p:nvSpPr>
          <p:cNvPr id="5" name="TextBox 4"/>
          <p:cNvSpPr txBox="1"/>
          <p:nvPr/>
        </p:nvSpPr>
        <p:spPr>
          <a:xfrm>
            <a:off x="304800" y="304800"/>
            <a:ext cx="8458200" cy="584775"/>
          </a:xfrm>
          <a:prstGeom prst="rect">
            <a:avLst/>
          </a:prstGeom>
          <a:noFill/>
        </p:spPr>
        <p:txBody>
          <a:bodyPr wrap="square" rtlCol="0">
            <a:spAutoFit/>
          </a:bodyPr>
          <a:lstStyle/>
          <a:p>
            <a:pPr algn="ctr"/>
            <a:r>
              <a:rPr lang="en-US" sz="3200" b="1" dirty="0" smtClean="0"/>
              <a:t>Roger’s sitting on the Invisible Man!</a:t>
            </a:r>
            <a:endParaRPr lang="en-US" sz="3200" b="1" dirty="0"/>
          </a:p>
        </p:txBody>
      </p:sp>
      <p:sp>
        <p:nvSpPr>
          <p:cNvPr id="6" name="TextBox 5"/>
          <p:cNvSpPr txBox="1"/>
          <p:nvPr/>
        </p:nvSpPr>
        <p:spPr>
          <a:xfrm>
            <a:off x="304800" y="6324600"/>
            <a:ext cx="8077200" cy="400110"/>
          </a:xfrm>
          <a:prstGeom prst="rect">
            <a:avLst/>
          </a:prstGeom>
          <a:noFill/>
        </p:spPr>
        <p:txBody>
          <a:bodyPr wrap="square" rtlCol="0">
            <a:spAutoFit/>
          </a:bodyPr>
          <a:lstStyle/>
          <a:p>
            <a:pPr algn="ctr"/>
            <a:r>
              <a:rPr lang="en-US" sz="2000" dirty="0" smtClean="0"/>
              <a:t>The Invisible Man will get revenge. Oh yes, he will get his revenge…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jan\Documents\Lisa\Queen\35tw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2514600" y="5029200"/>
            <a:ext cx="41910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t>HANDSHAKE FAIL.</a:t>
            </a:r>
            <a:endParaRPr lang="en-US" sz="32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001000" cy="954107"/>
          </a:xfrm>
          <a:prstGeom prst="rect">
            <a:avLst/>
          </a:prstGeom>
          <a:noFill/>
        </p:spPr>
        <p:txBody>
          <a:bodyPr wrap="square" rtlCol="0">
            <a:spAutoFit/>
          </a:bodyPr>
          <a:lstStyle/>
          <a:p>
            <a:r>
              <a:rPr lang="en-US" sz="2800" dirty="0" smtClean="0"/>
              <a:t>Now for a </a:t>
            </a:r>
            <a:r>
              <a:rPr lang="en-US" sz="2800" dirty="0" err="1" smtClean="0"/>
              <a:t>tard</a:t>
            </a:r>
            <a:r>
              <a:rPr lang="en-US" sz="2800" dirty="0" smtClean="0"/>
              <a:t> moment staring: </a:t>
            </a:r>
            <a:r>
              <a:rPr lang="en-US" sz="2800" dirty="0" err="1" smtClean="0"/>
              <a:t>Bri</a:t>
            </a:r>
            <a:r>
              <a:rPr lang="en-US" sz="2800" dirty="0" smtClean="0"/>
              <a:t> </a:t>
            </a:r>
            <a:r>
              <a:rPr lang="en-US" sz="2800" dirty="0" err="1" smtClean="0"/>
              <a:t>Har</a:t>
            </a:r>
            <a:r>
              <a:rPr lang="en-US" sz="2800" dirty="0" smtClean="0"/>
              <a:t> May &amp; </a:t>
            </a:r>
            <a:r>
              <a:rPr lang="en-US" sz="2800" dirty="0" err="1" smtClean="0"/>
              <a:t>Rog</a:t>
            </a:r>
            <a:r>
              <a:rPr lang="en-US" sz="2800" dirty="0" smtClean="0"/>
              <a:t> Med </a:t>
            </a:r>
            <a:r>
              <a:rPr lang="en-US" sz="2800" dirty="0" err="1" smtClean="0"/>
              <a:t>Tay</a:t>
            </a:r>
            <a:r>
              <a:rPr lang="en-US" sz="2800" dirty="0" smtClean="0"/>
              <a:t>! </a:t>
            </a:r>
            <a:r>
              <a:rPr lang="en-US" sz="1200" dirty="0" smtClean="0"/>
              <a:t>(1982 </a:t>
            </a:r>
            <a:r>
              <a:rPr lang="en-US" sz="1200" dirty="0" err="1" smtClean="0"/>
              <a:t>Bri</a:t>
            </a:r>
            <a:r>
              <a:rPr lang="en-US" sz="1200" dirty="0" smtClean="0"/>
              <a:t> &amp; </a:t>
            </a:r>
            <a:r>
              <a:rPr lang="en-US" sz="1200" dirty="0" err="1" smtClean="0"/>
              <a:t>Rog</a:t>
            </a:r>
            <a:r>
              <a:rPr lang="en-US" sz="1200" dirty="0" smtClean="0"/>
              <a:t>)</a:t>
            </a:r>
            <a:endParaRPr lang="en-US" sz="2800" dirty="0"/>
          </a:p>
        </p:txBody>
      </p:sp>
      <p:pic>
        <p:nvPicPr>
          <p:cNvPr id="8194" name="Picture 2" descr="C:\Users\marjan\Documents\Lisa\Queen\0000370535-55028L.jpg"/>
          <p:cNvPicPr>
            <a:picLocks noChangeAspect="1" noChangeArrowheads="1"/>
          </p:cNvPicPr>
          <p:nvPr/>
        </p:nvPicPr>
        <p:blipFill>
          <a:blip r:embed="rId2"/>
          <a:srcRect/>
          <a:stretch>
            <a:fillRect/>
          </a:stretch>
        </p:blipFill>
        <p:spPr bwMode="auto">
          <a:xfrm>
            <a:off x="762000" y="1752600"/>
            <a:ext cx="7318131" cy="4191000"/>
          </a:xfrm>
          <a:prstGeom prst="rect">
            <a:avLst/>
          </a:prstGeom>
          <a:noFill/>
        </p:spPr>
      </p:pic>
      <p:sp>
        <p:nvSpPr>
          <p:cNvPr id="4" name="Oval Callout 3"/>
          <p:cNvSpPr/>
          <p:nvPr/>
        </p:nvSpPr>
        <p:spPr>
          <a:xfrm>
            <a:off x="6172200" y="685800"/>
            <a:ext cx="1676400" cy="1371600"/>
          </a:xfrm>
          <a:prstGeom prst="wedgeEllipseCallout">
            <a:avLst>
              <a:gd name="adj1" fmla="val -40247"/>
              <a:gd name="adj2" fmla="val 625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Roger, you’re dumb.</a:t>
            </a:r>
            <a:endParaRPr lang="en-US" dirty="0"/>
          </a:p>
        </p:txBody>
      </p:sp>
      <p:sp>
        <p:nvSpPr>
          <p:cNvPr id="5" name="Oval Callout 4"/>
          <p:cNvSpPr/>
          <p:nvPr/>
        </p:nvSpPr>
        <p:spPr>
          <a:xfrm>
            <a:off x="0" y="1143000"/>
            <a:ext cx="1676400" cy="1371600"/>
          </a:xfrm>
          <a:prstGeom prst="wedgeEllipseCallout">
            <a:avLst>
              <a:gd name="adj1" fmla="val 72542"/>
              <a:gd name="adj2" fmla="val 7267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  have to disagree. I was in dentistry. </a:t>
            </a:r>
            <a:endParaRPr lang="en-US" dirty="0"/>
          </a:p>
        </p:txBody>
      </p:sp>
      <p:sp>
        <p:nvSpPr>
          <p:cNvPr id="6" name="Oval Callout 5"/>
          <p:cNvSpPr/>
          <p:nvPr/>
        </p:nvSpPr>
        <p:spPr>
          <a:xfrm>
            <a:off x="6781800" y="304800"/>
            <a:ext cx="2362200" cy="2819400"/>
          </a:xfrm>
          <a:prstGeom prst="wedgeEllipseCallout">
            <a:avLst>
              <a:gd name="adj1" fmla="val -63867"/>
              <a:gd name="adj2" fmla="val 3611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You quit because you didn’t like all the blood, though. Then you went into biology. So, you’re dumb.</a:t>
            </a:r>
            <a:endParaRPr lang="en-US" dirty="0"/>
          </a:p>
        </p:txBody>
      </p:sp>
      <p:sp>
        <p:nvSpPr>
          <p:cNvPr id="7" name="Oval Callout 6"/>
          <p:cNvSpPr/>
          <p:nvPr/>
        </p:nvSpPr>
        <p:spPr>
          <a:xfrm>
            <a:off x="0" y="1752600"/>
            <a:ext cx="1828800" cy="1371600"/>
          </a:xfrm>
          <a:prstGeom prst="wedgeEllipseCallout">
            <a:avLst>
              <a:gd name="adj1" fmla="val 78089"/>
              <a:gd name="adj2" fmla="val 399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At least I graduated!</a:t>
            </a:r>
            <a:endParaRPr lang="en-US" dirty="0"/>
          </a:p>
        </p:txBody>
      </p:sp>
      <p:sp>
        <p:nvSpPr>
          <p:cNvPr id="8" name="Oval Callout 7"/>
          <p:cNvSpPr/>
          <p:nvPr/>
        </p:nvSpPr>
        <p:spPr>
          <a:xfrm>
            <a:off x="7162800" y="2590800"/>
            <a:ext cx="1676400" cy="1371600"/>
          </a:xfrm>
          <a:prstGeom prst="wedgeEllipseCallout">
            <a:avLst>
              <a:gd name="adj1" fmla="val -94793"/>
              <a:gd name="adj2" fmla="val 150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That’s not funny.</a:t>
            </a:r>
            <a:endParaRPr lang="en-US" dirty="0"/>
          </a:p>
        </p:txBody>
      </p:sp>
      <p:sp>
        <p:nvSpPr>
          <p:cNvPr id="9" name="Oval Callout 8"/>
          <p:cNvSpPr/>
          <p:nvPr/>
        </p:nvSpPr>
        <p:spPr>
          <a:xfrm>
            <a:off x="0" y="2133600"/>
            <a:ext cx="1676400" cy="1371600"/>
          </a:xfrm>
          <a:prstGeom prst="wedgeEllipseCallout">
            <a:avLst>
              <a:gd name="adj1" fmla="val 82712"/>
              <a:gd name="adj2" fmla="val 105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Hey! That’s my line!</a:t>
            </a:r>
            <a:endParaRPr lang="en-US" dirty="0"/>
          </a:p>
        </p:txBody>
      </p:sp>
      <p:sp>
        <p:nvSpPr>
          <p:cNvPr id="10" name="Oval Callout 9"/>
          <p:cNvSpPr/>
          <p:nvPr/>
        </p:nvSpPr>
        <p:spPr>
          <a:xfrm>
            <a:off x="6934200" y="1143000"/>
            <a:ext cx="1676400" cy="1371600"/>
          </a:xfrm>
          <a:prstGeom prst="wedgeEllipseCallout">
            <a:avLst>
              <a:gd name="adj1" fmla="val -80001"/>
              <a:gd name="adj2" fmla="val 545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Not anymore.</a:t>
            </a:r>
            <a:endParaRPr lang="en-US" dirty="0"/>
          </a:p>
        </p:txBody>
      </p:sp>
      <p:sp>
        <p:nvSpPr>
          <p:cNvPr id="11" name="Oval Callout 10"/>
          <p:cNvSpPr/>
          <p:nvPr/>
        </p:nvSpPr>
        <p:spPr>
          <a:xfrm>
            <a:off x="0" y="1295400"/>
            <a:ext cx="1676400" cy="1371600"/>
          </a:xfrm>
          <a:prstGeom prst="wedgeEllipseCallout">
            <a:avLst>
              <a:gd name="adj1" fmla="val 116918"/>
              <a:gd name="adj2" fmla="val 7831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WHAT’S GOING ON!</a:t>
            </a:r>
            <a:endParaRPr lang="en-US" dirty="0"/>
          </a:p>
        </p:txBody>
      </p:sp>
      <p:sp>
        <p:nvSpPr>
          <p:cNvPr id="12" name="Oval Callout 11"/>
          <p:cNvSpPr/>
          <p:nvPr/>
        </p:nvSpPr>
        <p:spPr>
          <a:xfrm>
            <a:off x="6324600" y="838200"/>
            <a:ext cx="1676400" cy="1371600"/>
          </a:xfrm>
          <a:prstGeom prst="wedgeEllipseCallout">
            <a:avLst>
              <a:gd name="adj1" fmla="val -40247"/>
              <a:gd name="adj2" fmla="val 625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Hey, that’s my line!</a:t>
            </a:r>
            <a:endParaRPr lang="en-US" dirty="0"/>
          </a:p>
        </p:txBody>
      </p:sp>
      <p:sp>
        <p:nvSpPr>
          <p:cNvPr id="13" name="Oval Callout 12"/>
          <p:cNvSpPr/>
          <p:nvPr/>
        </p:nvSpPr>
        <p:spPr>
          <a:xfrm>
            <a:off x="304800" y="1447800"/>
            <a:ext cx="1676400" cy="1371600"/>
          </a:xfrm>
          <a:prstGeom prst="wedgeEllipseCallout">
            <a:avLst>
              <a:gd name="adj1" fmla="val 71483"/>
              <a:gd name="adj2" fmla="val 431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Not anymore.</a:t>
            </a:r>
            <a:endParaRPr lang="en-US" dirty="0"/>
          </a:p>
        </p:txBody>
      </p:sp>
      <p:sp>
        <p:nvSpPr>
          <p:cNvPr id="14" name="Oval Callout 13"/>
          <p:cNvSpPr/>
          <p:nvPr/>
        </p:nvSpPr>
        <p:spPr>
          <a:xfrm>
            <a:off x="6477000" y="762000"/>
            <a:ext cx="1828800" cy="1600200"/>
          </a:xfrm>
          <a:prstGeom prst="wedgeEllipseCallout">
            <a:avLst>
              <a:gd name="adj1" fmla="val -49045"/>
              <a:gd name="adj2" fmla="val 6035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At least I won’t later marry a </a:t>
            </a:r>
            <a:r>
              <a:rPr lang="en-US" dirty="0" err="1" smtClean="0"/>
              <a:t>Frenchie</a:t>
            </a:r>
            <a:r>
              <a:rPr lang="en-US" dirty="0" smtClean="0"/>
              <a:t>.</a:t>
            </a:r>
          </a:p>
        </p:txBody>
      </p:sp>
      <p:sp>
        <p:nvSpPr>
          <p:cNvPr id="15" name="Oval Callout 14"/>
          <p:cNvSpPr/>
          <p:nvPr/>
        </p:nvSpPr>
        <p:spPr>
          <a:xfrm>
            <a:off x="0" y="1828800"/>
            <a:ext cx="1676400" cy="1371600"/>
          </a:xfrm>
          <a:prstGeom prst="wedgeEllipseCallout">
            <a:avLst>
              <a:gd name="adj1" fmla="val 79401"/>
              <a:gd name="adj2" fmla="val 377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At least I won’t marry an Anita!</a:t>
            </a:r>
            <a:endParaRPr lang="en-US" dirty="0"/>
          </a:p>
        </p:txBody>
      </p:sp>
      <p:sp>
        <p:nvSpPr>
          <p:cNvPr id="20" name="Oval Callout 19"/>
          <p:cNvSpPr/>
          <p:nvPr/>
        </p:nvSpPr>
        <p:spPr>
          <a:xfrm>
            <a:off x="6553200" y="685800"/>
            <a:ext cx="2590800" cy="2057400"/>
          </a:xfrm>
          <a:prstGeom prst="wedgeEllipseCallout">
            <a:avLst>
              <a:gd name="adj1" fmla="val -63480"/>
              <a:gd name="adj2" fmla="val 4744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You’re still dumb. But, you’re not as dumb as Paul Rodgers.</a:t>
            </a:r>
            <a:endParaRPr lang="en-US" dirty="0"/>
          </a:p>
        </p:txBody>
      </p:sp>
      <p:sp>
        <p:nvSpPr>
          <p:cNvPr id="21" name="Oval Callout 20"/>
          <p:cNvSpPr/>
          <p:nvPr/>
        </p:nvSpPr>
        <p:spPr>
          <a:xfrm>
            <a:off x="304800" y="1600200"/>
            <a:ext cx="1828800" cy="1371600"/>
          </a:xfrm>
          <a:prstGeom prst="wedgeEllipseCallout">
            <a:avLst>
              <a:gd name="adj1" fmla="val 84006"/>
              <a:gd name="adj2" fmla="val 6895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If I was, I think I’d kill myself.</a:t>
            </a:r>
            <a:endParaRPr lang="en-US" dirty="0"/>
          </a:p>
        </p:txBody>
      </p:sp>
      <p:sp>
        <p:nvSpPr>
          <p:cNvPr id="22" name="Oval Callout 21"/>
          <p:cNvSpPr/>
          <p:nvPr/>
        </p:nvSpPr>
        <p:spPr>
          <a:xfrm>
            <a:off x="6553200" y="685800"/>
            <a:ext cx="1905000" cy="1752600"/>
          </a:xfrm>
          <a:prstGeom prst="wedgeEllipseCallout">
            <a:avLst>
              <a:gd name="adj1" fmla="val -65894"/>
              <a:gd name="adj2" fmla="val 4477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Hey… that’s my thing! I’m the suicidal one! </a:t>
            </a:r>
            <a:endParaRPr lang="en-US" dirty="0"/>
          </a:p>
        </p:txBody>
      </p:sp>
      <p:sp>
        <p:nvSpPr>
          <p:cNvPr id="23" name="Oval Callout 22"/>
          <p:cNvSpPr/>
          <p:nvPr/>
        </p:nvSpPr>
        <p:spPr>
          <a:xfrm>
            <a:off x="0" y="1524000"/>
            <a:ext cx="1828800" cy="1524000"/>
          </a:xfrm>
          <a:prstGeom prst="wedgeEllipseCallout">
            <a:avLst>
              <a:gd name="adj1" fmla="val 86290"/>
              <a:gd name="adj2" fmla="val 525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Yeah, well I’m the one that everybody likes!</a:t>
            </a:r>
            <a:endParaRPr lang="en-US" dirty="0"/>
          </a:p>
        </p:txBody>
      </p:sp>
      <p:sp>
        <p:nvSpPr>
          <p:cNvPr id="25" name="Cloud Callout 24"/>
          <p:cNvSpPr/>
          <p:nvPr/>
        </p:nvSpPr>
        <p:spPr>
          <a:xfrm>
            <a:off x="7010400" y="381000"/>
            <a:ext cx="2133600" cy="2133600"/>
          </a:xfrm>
          <a:prstGeom prst="cloudCallout">
            <a:avLst>
              <a:gd name="adj1" fmla="val -81034"/>
              <a:gd name="adj2" fmla="val 4314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For some odd reason</a:t>
            </a:r>
            <a:endParaRPr lang="en-US" dirty="0"/>
          </a:p>
        </p:txBody>
      </p:sp>
      <p:sp>
        <p:nvSpPr>
          <p:cNvPr id="26" name="Oval Callout 25"/>
          <p:cNvSpPr/>
          <p:nvPr/>
        </p:nvSpPr>
        <p:spPr>
          <a:xfrm>
            <a:off x="0" y="1447800"/>
            <a:ext cx="1828800" cy="1371600"/>
          </a:xfrm>
          <a:prstGeom prst="wedgeEllipseCallout">
            <a:avLst>
              <a:gd name="adj1" fmla="val 72312"/>
              <a:gd name="adj2" fmla="val 5880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I’m done with this.</a:t>
            </a:r>
            <a:endParaRPr lang="en-US" dirty="0"/>
          </a:p>
        </p:txBody>
      </p:sp>
      <p:sp>
        <p:nvSpPr>
          <p:cNvPr id="28" name="Oval Callout 27"/>
          <p:cNvSpPr/>
          <p:nvPr/>
        </p:nvSpPr>
        <p:spPr>
          <a:xfrm>
            <a:off x="7315200" y="533400"/>
            <a:ext cx="1524000" cy="1600200"/>
          </a:xfrm>
          <a:prstGeom prst="wedgeEllipseCallout">
            <a:avLst>
              <a:gd name="adj1" fmla="val -113833"/>
              <a:gd name="adj2" fmla="val 558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I’m done with this too.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1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2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par>
                                <p:cTn id="95" presetID="1" presetClass="exit" presetSubtype="0" fill="hold" grpId="1" nodeType="withEffect">
                                  <p:stCondLst>
                                    <p:cond delay="0"/>
                                  </p:stCondLst>
                                  <p:childTnLst>
                                    <p:set>
                                      <p:cBhvr>
                                        <p:cTn id="96" dur="1" fill="hold">
                                          <p:stCondLst>
                                            <p:cond delay="0"/>
                                          </p:stCondLst>
                                        </p:cTn>
                                        <p:tgtEl>
                                          <p:spTgt spid="2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2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26"/>
                                        </p:tgtEl>
                                        <p:attrNameLst>
                                          <p:attrName>style.visibility</p:attrName>
                                        </p:attrNameLst>
                                      </p:cBhvr>
                                      <p:to>
                                        <p:strVal val="hidden"/>
                                      </p:to>
                                    </p:set>
                                  </p:childTnLst>
                                </p:cTn>
                              </p:par>
                            </p:childTnLst>
                          </p:cTn>
                        </p:par>
                        <p:par>
                          <p:cTn id="115" fill="hold">
                            <p:stCondLst>
                              <p:cond delay="0"/>
                            </p:stCondLst>
                            <p:childTnLst>
                              <p:par>
                                <p:cTn id="116" presetID="42" presetClass="exit" presetSubtype="0" fill="hold" nodeType="afterEffect">
                                  <p:stCondLst>
                                    <p:cond delay="0"/>
                                  </p:stCondLst>
                                  <p:childTnLst>
                                    <p:animEffect transition="out" filter="fade">
                                      <p:cBhvr>
                                        <p:cTn id="117" dur="1000"/>
                                        <p:tgtEl>
                                          <p:spTgt spid="8194"/>
                                        </p:tgtEl>
                                      </p:cBhvr>
                                    </p:animEffect>
                                    <p:anim calcmode="lin" valueType="num">
                                      <p:cBhvr>
                                        <p:cTn id="118" dur="1000"/>
                                        <p:tgtEl>
                                          <p:spTgt spid="8194"/>
                                        </p:tgtEl>
                                        <p:attrNameLst>
                                          <p:attrName>ppt_x</p:attrName>
                                        </p:attrNameLst>
                                      </p:cBhvr>
                                      <p:tavLst>
                                        <p:tav tm="0">
                                          <p:val>
                                            <p:strVal val="ppt_x"/>
                                          </p:val>
                                        </p:tav>
                                        <p:tav tm="100000">
                                          <p:val>
                                            <p:strVal val="ppt_x"/>
                                          </p:val>
                                        </p:tav>
                                      </p:tavLst>
                                    </p:anim>
                                    <p:anim calcmode="lin" valueType="num">
                                      <p:cBhvr>
                                        <p:cTn id="119" dur="1000"/>
                                        <p:tgtEl>
                                          <p:spTgt spid="8194"/>
                                        </p:tgtEl>
                                        <p:attrNameLst>
                                          <p:attrName>ppt_y</p:attrName>
                                        </p:attrNameLst>
                                      </p:cBhvr>
                                      <p:tavLst>
                                        <p:tav tm="0">
                                          <p:val>
                                            <p:strVal val="ppt_y"/>
                                          </p:val>
                                        </p:tav>
                                        <p:tav tm="100000">
                                          <p:val>
                                            <p:strVal val="ppt_y+.1"/>
                                          </p:val>
                                        </p:tav>
                                      </p:tavLst>
                                    </p:anim>
                                    <p:set>
                                      <p:cBhvr>
                                        <p:cTn id="120" dur="1" fill="hold">
                                          <p:stCondLst>
                                            <p:cond delay="999"/>
                                          </p:stCondLst>
                                        </p:cTn>
                                        <p:tgtEl>
                                          <p:spTgt spid="819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0" grpId="0" animBg="1"/>
      <p:bldP spid="20" grpId="1" animBg="1"/>
      <p:bldP spid="21" grpId="0" animBg="1"/>
      <p:bldP spid="21" grpId="1" animBg="1"/>
      <p:bldP spid="22" grpId="0" animBg="1"/>
      <p:bldP spid="22" grpId="1" animBg="1"/>
      <p:bldP spid="23" grpId="0" animBg="1"/>
      <p:bldP spid="23" grpId="1" animBg="1"/>
      <p:bldP spid="25" grpId="0" animBg="1"/>
      <p:bldP spid="25" grpId="1" animBg="1"/>
      <p:bldP spid="26" grpId="0" animBg="1"/>
      <p:bldP spid="26" grpId="1" animBg="1"/>
      <p:bldP spid="28" grpId="0" animBg="1"/>
      <p:bldP spid="2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arjan\Documents\Lisa\Queen\00142uu3.jpg"/>
          <p:cNvPicPr>
            <a:picLocks noChangeAspect="1" noChangeArrowheads="1"/>
          </p:cNvPicPr>
          <p:nvPr/>
        </p:nvPicPr>
        <p:blipFill>
          <a:blip r:embed="rId2"/>
          <a:srcRect/>
          <a:stretch>
            <a:fillRect/>
          </a:stretch>
        </p:blipFill>
        <p:spPr bwMode="auto">
          <a:xfrm>
            <a:off x="0" y="759023"/>
            <a:ext cx="9144000" cy="6098977"/>
          </a:xfrm>
          <a:prstGeom prst="rect">
            <a:avLst/>
          </a:prstGeom>
          <a:noFill/>
        </p:spPr>
      </p:pic>
      <p:sp>
        <p:nvSpPr>
          <p:cNvPr id="3" name="TextBox 2"/>
          <p:cNvSpPr txBox="1"/>
          <p:nvPr/>
        </p:nvSpPr>
        <p:spPr>
          <a:xfrm>
            <a:off x="990600" y="5715000"/>
            <a:ext cx="48768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Tard </a:t>
            </a:r>
            <a:r>
              <a:rPr lang="en-US" sz="4400" dirty="0" smtClean="0"/>
              <a:t>moment </a:t>
            </a:r>
            <a:r>
              <a:rPr lang="en-US" sz="2000" dirty="0" smtClean="0"/>
              <a:t># whatever</a:t>
            </a:r>
            <a:endParaRPr lang="en-US" sz="4400" dirty="0"/>
          </a:p>
        </p:txBody>
      </p:sp>
      <p:sp>
        <p:nvSpPr>
          <p:cNvPr id="4" name="Oval Callout 3"/>
          <p:cNvSpPr/>
          <p:nvPr/>
        </p:nvSpPr>
        <p:spPr>
          <a:xfrm>
            <a:off x="0" y="457200"/>
            <a:ext cx="1295400" cy="990600"/>
          </a:xfrm>
          <a:prstGeom prst="wedgeEllipseCallout">
            <a:avLst>
              <a:gd name="adj1" fmla="val 4290"/>
              <a:gd name="adj2" fmla="val 6701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WTF!?</a:t>
            </a:r>
            <a:endParaRPr lang="en-US" dirty="0"/>
          </a:p>
        </p:txBody>
      </p:sp>
      <p:sp>
        <p:nvSpPr>
          <p:cNvPr id="5" name="Oval Callout 4"/>
          <p:cNvSpPr/>
          <p:nvPr/>
        </p:nvSpPr>
        <p:spPr>
          <a:xfrm>
            <a:off x="6781800" y="-152400"/>
            <a:ext cx="2743200" cy="114300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smtClean="0"/>
              <a:t>I’m a creepy lumberjack, and I’m okay!</a:t>
            </a:r>
          </a:p>
        </p:txBody>
      </p:sp>
      <p:sp>
        <p:nvSpPr>
          <p:cNvPr id="6" name="Oval Callout 5"/>
          <p:cNvSpPr/>
          <p:nvPr/>
        </p:nvSpPr>
        <p:spPr>
          <a:xfrm>
            <a:off x="1905000" y="533400"/>
            <a:ext cx="1295400" cy="990600"/>
          </a:xfrm>
          <a:prstGeom prst="wedgeEllipseCallout">
            <a:avLst>
              <a:gd name="adj1" fmla="val 40761"/>
              <a:gd name="adj2" fmla="val 5317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WTF!?</a:t>
            </a:r>
            <a:endParaRPr lang="en-US" dirty="0"/>
          </a:p>
        </p:txBody>
      </p:sp>
      <p:sp>
        <p:nvSpPr>
          <p:cNvPr id="7" name="Oval Callout 6"/>
          <p:cNvSpPr/>
          <p:nvPr/>
        </p:nvSpPr>
        <p:spPr>
          <a:xfrm>
            <a:off x="5410200" y="0"/>
            <a:ext cx="1295400" cy="990600"/>
          </a:xfrm>
          <a:prstGeom prst="wedgeEllipseCallout">
            <a:avLst>
              <a:gd name="adj1" fmla="val -33357"/>
              <a:gd name="adj2" fmla="val 6547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WTF!?</a:t>
            </a:r>
            <a:endParaRPr lang="en-US" dirty="0"/>
          </a:p>
        </p:txBody>
      </p:sp>
      <p:sp>
        <p:nvSpPr>
          <p:cNvPr id="8" name="TextBox 7"/>
          <p:cNvSpPr txBox="1"/>
          <p:nvPr/>
        </p:nvSpPr>
        <p:spPr>
          <a:xfrm>
            <a:off x="0" y="0"/>
            <a:ext cx="5257800" cy="338554"/>
          </a:xfrm>
          <a:prstGeom prst="rect">
            <a:avLst/>
          </a:prstGeom>
          <a:noFill/>
        </p:spPr>
        <p:txBody>
          <a:bodyPr wrap="square" rtlCol="0">
            <a:spAutoFit/>
          </a:bodyPr>
          <a:lstStyle/>
          <a:p>
            <a:r>
              <a:rPr lang="en-US" sz="1600" dirty="0" smtClean="0"/>
              <a:t>* They are looking in a mirror right now. </a:t>
            </a:r>
            <a:r>
              <a:rPr lang="en-US" sz="1100" dirty="0" smtClean="0"/>
              <a:t>Except for John</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jan\Documents\Lisa\withkennyeverett.jpg"/>
          <p:cNvPicPr>
            <a:picLocks noChangeAspect="1" noChangeArrowheads="1"/>
          </p:cNvPicPr>
          <p:nvPr/>
        </p:nvPicPr>
        <p:blipFill>
          <a:blip r:embed="rId2"/>
          <a:srcRect/>
          <a:stretch>
            <a:fillRect/>
          </a:stretch>
        </p:blipFill>
        <p:spPr bwMode="auto">
          <a:xfrm>
            <a:off x="228600" y="228600"/>
            <a:ext cx="5869887" cy="4495800"/>
          </a:xfrm>
          <a:prstGeom prst="rect">
            <a:avLst/>
          </a:prstGeom>
          <a:noFill/>
        </p:spPr>
      </p:pic>
      <p:sp>
        <p:nvSpPr>
          <p:cNvPr id="3" name="TextBox 2"/>
          <p:cNvSpPr txBox="1"/>
          <p:nvPr/>
        </p:nvSpPr>
        <p:spPr>
          <a:xfrm>
            <a:off x="0" y="5029200"/>
            <a:ext cx="9144000" cy="707886"/>
          </a:xfrm>
          <a:prstGeom prst="rect">
            <a:avLst/>
          </a:prstGeom>
          <a:noFill/>
        </p:spPr>
        <p:txBody>
          <a:bodyPr wrap="square" rtlCol="0">
            <a:spAutoFit/>
          </a:bodyPr>
          <a:lstStyle/>
          <a:p>
            <a:pPr algn="ctr"/>
            <a:r>
              <a:rPr lang="en-US" sz="4000" dirty="0" smtClean="0"/>
              <a:t>It’s Queen, and </a:t>
            </a:r>
            <a:r>
              <a:rPr lang="en-US" sz="4000" i="1" dirty="0" smtClean="0"/>
              <a:t>the Leprechaun</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rjan\Documents\Lisa\Queen\Queen\All of them\queen-freddiemercury01.jpg"/>
          <p:cNvPicPr>
            <a:picLocks noChangeAspect="1" noChangeArrowheads="1"/>
          </p:cNvPicPr>
          <p:nvPr/>
        </p:nvPicPr>
        <p:blipFill>
          <a:blip r:embed="rId2"/>
          <a:srcRect/>
          <a:stretch>
            <a:fillRect/>
          </a:stretch>
        </p:blipFill>
        <p:spPr bwMode="auto">
          <a:xfrm>
            <a:off x="381000" y="304800"/>
            <a:ext cx="4762500" cy="3457575"/>
          </a:xfrm>
          <a:prstGeom prst="rect">
            <a:avLst/>
          </a:prstGeom>
          <a:noFill/>
        </p:spPr>
      </p:pic>
      <p:sp>
        <p:nvSpPr>
          <p:cNvPr id="3" name="TextBox 2"/>
          <p:cNvSpPr txBox="1"/>
          <p:nvPr/>
        </p:nvSpPr>
        <p:spPr>
          <a:xfrm>
            <a:off x="457200" y="3810000"/>
            <a:ext cx="4114800" cy="646331"/>
          </a:xfrm>
          <a:prstGeom prst="rect">
            <a:avLst/>
          </a:prstGeom>
          <a:noFill/>
        </p:spPr>
        <p:txBody>
          <a:bodyPr wrap="square" rtlCol="0">
            <a:spAutoFit/>
          </a:bodyPr>
          <a:lstStyle/>
          <a:p>
            <a:r>
              <a:rPr lang="en-US" dirty="0" smtClean="0"/>
              <a:t>It looks like someone cut the top of John’s head out of the picture</a:t>
            </a:r>
          </a:p>
        </p:txBody>
      </p:sp>
      <p:pic>
        <p:nvPicPr>
          <p:cNvPr id="12291" name="Picture 3" descr="C:\Users\marjan\Documents\Lisa\Queen\Queen\All of them\mainpic.jpg"/>
          <p:cNvPicPr>
            <a:picLocks noChangeAspect="1" noChangeArrowheads="1"/>
          </p:cNvPicPr>
          <p:nvPr/>
        </p:nvPicPr>
        <p:blipFill>
          <a:blip r:embed="rId3"/>
          <a:srcRect/>
          <a:stretch>
            <a:fillRect/>
          </a:stretch>
        </p:blipFill>
        <p:spPr bwMode="auto">
          <a:xfrm>
            <a:off x="4368437" y="3733800"/>
            <a:ext cx="4775563" cy="3124200"/>
          </a:xfrm>
          <a:prstGeom prst="rect">
            <a:avLst/>
          </a:prstGeom>
          <a:noFill/>
        </p:spPr>
      </p:pic>
      <p:sp>
        <p:nvSpPr>
          <p:cNvPr id="5" name="TextBox 4"/>
          <p:cNvSpPr txBox="1"/>
          <p:nvPr/>
        </p:nvSpPr>
        <p:spPr>
          <a:xfrm>
            <a:off x="6400800" y="2895600"/>
            <a:ext cx="2743200" cy="923330"/>
          </a:xfrm>
          <a:prstGeom prst="rect">
            <a:avLst/>
          </a:prstGeom>
          <a:noFill/>
        </p:spPr>
        <p:txBody>
          <a:bodyPr wrap="square" rtlCol="0">
            <a:spAutoFit/>
          </a:bodyPr>
          <a:lstStyle/>
          <a:p>
            <a:r>
              <a:rPr lang="en-US" dirty="0" smtClean="0"/>
              <a:t>Roger and Freddie got drunk and stole some of the Invisible Man’s stuff</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jan\Documents\Lisa\Queen\Queen\random\Beatles_and_Queen_by_SacharissaLupi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114800" y="3124200"/>
            <a:ext cx="1295400" cy="769441"/>
          </a:xfrm>
          <a:prstGeom prst="rect">
            <a:avLst/>
          </a:prstGeom>
          <a:noFill/>
        </p:spPr>
        <p:txBody>
          <a:bodyPr wrap="square" rtlCol="0">
            <a:spAutoFit/>
          </a:bodyPr>
          <a:lstStyle/>
          <a:p>
            <a:pPr algn="ctr"/>
            <a:r>
              <a:rPr lang="en-US" sz="4400" b="1" dirty="0" smtClean="0">
                <a:solidFill>
                  <a:schemeClr val="bg1"/>
                </a:solidFill>
              </a:rPr>
              <a:t>VS</a:t>
            </a:r>
            <a:endParaRPr lang="en-US" sz="4400" b="1" dirty="0">
              <a:solidFill>
                <a:schemeClr val="bg1"/>
              </a:solidFill>
            </a:endParaRPr>
          </a:p>
        </p:txBody>
      </p:sp>
      <p:sp>
        <p:nvSpPr>
          <p:cNvPr id="4" name="TextBox 3"/>
          <p:cNvSpPr txBox="1"/>
          <p:nvPr/>
        </p:nvSpPr>
        <p:spPr>
          <a:xfrm>
            <a:off x="457200" y="914400"/>
            <a:ext cx="3505200" cy="646331"/>
          </a:xfrm>
          <a:prstGeom prst="rect">
            <a:avLst/>
          </a:prstGeom>
          <a:noFill/>
        </p:spPr>
        <p:txBody>
          <a:bodyPr wrap="square" rtlCol="0">
            <a:spAutoFit/>
          </a:bodyPr>
          <a:lstStyle/>
          <a:p>
            <a:r>
              <a:rPr lang="en-US" sz="3600" dirty="0" smtClean="0">
                <a:solidFill>
                  <a:schemeClr val="bg1"/>
                </a:solidFill>
              </a:rPr>
              <a:t>The Beatles</a:t>
            </a:r>
            <a:endParaRPr lang="en-US" sz="3600" dirty="0">
              <a:solidFill>
                <a:schemeClr val="bg1"/>
              </a:solidFill>
            </a:endParaRPr>
          </a:p>
        </p:txBody>
      </p:sp>
      <p:sp>
        <p:nvSpPr>
          <p:cNvPr id="5" name="TextBox 4"/>
          <p:cNvSpPr txBox="1"/>
          <p:nvPr/>
        </p:nvSpPr>
        <p:spPr>
          <a:xfrm>
            <a:off x="5867400" y="838200"/>
            <a:ext cx="3276600" cy="769441"/>
          </a:xfrm>
          <a:prstGeom prst="rect">
            <a:avLst/>
          </a:prstGeom>
          <a:noFill/>
        </p:spPr>
        <p:txBody>
          <a:bodyPr wrap="square" rtlCol="0">
            <a:spAutoFit/>
          </a:bodyPr>
          <a:lstStyle/>
          <a:p>
            <a:r>
              <a:rPr lang="en-US" sz="4400" dirty="0" smtClean="0">
                <a:solidFill>
                  <a:schemeClr val="bg1"/>
                </a:solidFill>
              </a:rPr>
              <a:t>Queen</a:t>
            </a:r>
            <a:endParaRPr lang="en-US" sz="4400" dirty="0">
              <a:solidFill>
                <a:schemeClr val="bg1"/>
              </a:solidFill>
            </a:endParaRPr>
          </a:p>
        </p:txBody>
      </p:sp>
      <p:sp>
        <p:nvSpPr>
          <p:cNvPr id="6" name="TextBox 5"/>
          <p:cNvSpPr txBox="1"/>
          <p:nvPr/>
        </p:nvSpPr>
        <p:spPr>
          <a:xfrm>
            <a:off x="3505200" y="304800"/>
            <a:ext cx="2209800" cy="830997"/>
          </a:xfrm>
          <a:prstGeom prst="rect">
            <a:avLst/>
          </a:prstGeom>
          <a:noFill/>
        </p:spPr>
        <p:txBody>
          <a:bodyPr wrap="square" rtlCol="0">
            <a:spAutoFit/>
          </a:bodyPr>
          <a:lstStyle/>
          <a:p>
            <a:pPr algn="ctr"/>
            <a:r>
              <a:rPr lang="en-US" sz="2400" dirty="0" smtClean="0">
                <a:solidFill>
                  <a:schemeClr val="bg1"/>
                </a:solidFill>
              </a:rPr>
              <a:t>Who’s </a:t>
            </a:r>
            <a:r>
              <a:rPr lang="en-US" sz="2400" dirty="0" err="1" smtClean="0">
                <a:solidFill>
                  <a:schemeClr val="bg1"/>
                </a:solidFill>
              </a:rPr>
              <a:t>awesomer</a:t>
            </a:r>
            <a:r>
              <a:rPr lang="en-US" sz="2400" dirty="0" smtClean="0">
                <a:solidFill>
                  <a:schemeClr val="bg1"/>
                </a:solidFill>
              </a:rPr>
              <a:t>?</a:t>
            </a:r>
            <a:endParaRPr lang="en-US" sz="2400" dirty="0">
              <a:solidFill>
                <a:schemeClr val="bg1"/>
              </a:solidFill>
            </a:endParaRPr>
          </a:p>
        </p:txBody>
      </p:sp>
      <p:sp>
        <p:nvSpPr>
          <p:cNvPr id="7" name="TextBox 6"/>
          <p:cNvSpPr txBox="1"/>
          <p:nvPr/>
        </p:nvSpPr>
        <p:spPr>
          <a:xfrm>
            <a:off x="1447800" y="1600200"/>
            <a:ext cx="6553200" cy="1477328"/>
          </a:xfrm>
          <a:prstGeom prst="rect">
            <a:avLst/>
          </a:prstGeom>
          <a:noFill/>
        </p:spPr>
        <p:txBody>
          <a:bodyPr wrap="square" rtlCol="0">
            <a:spAutoFit/>
          </a:bodyPr>
          <a:lstStyle/>
          <a:p>
            <a:pPr algn="ctr"/>
            <a:r>
              <a:rPr lang="en-US" dirty="0" smtClean="0">
                <a:solidFill>
                  <a:schemeClr val="bg1"/>
                </a:solidFill>
              </a:rPr>
              <a:t>Answer: </a:t>
            </a:r>
            <a:r>
              <a:rPr lang="en-US" dirty="0" smtClean="0">
                <a:solidFill>
                  <a:schemeClr val="bg1"/>
                </a:solidFill>
              </a:rPr>
              <a:t>The Beatles.</a:t>
            </a:r>
          </a:p>
          <a:p>
            <a:pPr algn="ctr"/>
            <a:endParaRPr lang="en-US" dirty="0" smtClean="0">
              <a:solidFill>
                <a:schemeClr val="bg1"/>
              </a:solidFill>
            </a:endParaRPr>
          </a:p>
          <a:p>
            <a:pPr algn="ctr"/>
            <a:r>
              <a:rPr lang="en-US" dirty="0" smtClean="0">
                <a:solidFill>
                  <a:schemeClr val="bg1"/>
                </a:solidFill>
              </a:rPr>
              <a:t>Not!</a:t>
            </a:r>
          </a:p>
          <a:p>
            <a:pPr algn="ctr"/>
            <a:endParaRPr lang="en-US" dirty="0" smtClean="0">
              <a:solidFill>
                <a:schemeClr val="bg1"/>
              </a:solidFill>
            </a:endParaRPr>
          </a:p>
          <a:p>
            <a:pPr algn="ctr"/>
            <a:r>
              <a:rPr lang="en-US" dirty="0" smtClean="0">
                <a:solidFill>
                  <a:schemeClr val="bg1"/>
                </a:solidFill>
              </a:rPr>
              <a:t>Queen.</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to="" calcmode="lin" valueType="num">
                                      <p:cBhvr>
                                        <p:cTn id="24" dur="1" fill="hold"/>
                                        <p:tgtEl>
                                          <p:spTgt spid="7">
                                            <p:txEl>
                                              <p:pRg st="0" end="0"/>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to="" calcmode="lin" valueType="num">
                                      <p:cBhvr>
                                        <p:cTn id="29" dur="1" fill="hold"/>
                                        <p:tgtEl>
                                          <p:spTgt spid="7">
                                            <p:txEl>
                                              <p:pRg st="2" end="2"/>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 to="" calcmode="lin" valueType="num">
                                      <p:cBhvr>
                                        <p:cTn id="34"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324600"/>
          </a:xfrm>
        </p:spPr>
        <p:txBody>
          <a:bodyPr>
            <a:normAutofit fontScale="90000"/>
          </a:bodyPr>
          <a:lstStyle/>
          <a:p>
            <a:r>
              <a:rPr lang="en-US" dirty="0" smtClean="0"/>
              <a:t>Queen was, and still is, one of the greatest bands. Ever. They have sold more albums than anybody– including the Beatles</a:t>
            </a:r>
            <a:r>
              <a:rPr lang="en-US" dirty="0" smtClean="0"/>
              <a:t> – </a:t>
            </a:r>
            <a:r>
              <a:rPr lang="en-US" dirty="0" smtClean="0"/>
              <a:t>in the UK, and have toured almost everywhere in the world. They are one of the few bands to stay together for as long as they have, and one of the few bands to have at least one music legend in it. Plus, I think they have more “Pictures With Comments” PowerPoint's than any other band there is. I don’t know what you think, but I think Queen is incredibly über… and a bit mental as well. Which, don’t get me wrong, is a good thing. If they weren’t, “Pictures With Comments wouldn’t exist! (Or, if it still did, wouldn’t be nearly as funny.)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marjan\Documents\Lisa\Queen\Freddie\ultimate2.jpg"/>
          <p:cNvPicPr>
            <a:picLocks noChangeAspect="1" noChangeArrowheads="1"/>
          </p:cNvPicPr>
          <p:nvPr/>
        </p:nvPicPr>
        <p:blipFill>
          <a:blip r:embed="rId2"/>
          <a:srcRect/>
          <a:stretch>
            <a:fillRect/>
          </a:stretch>
        </p:blipFill>
        <p:spPr bwMode="auto">
          <a:xfrm>
            <a:off x="381000" y="1752600"/>
            <a:ext cx="1701800" cy="2095500"/>
          </a:xfrm>
          <a:prstGeom prst="rect">
            <a:avLst/>
          </a:prstGeom>
          <a:noFill/>
        </p:spPr>
      </p:pic>
      <p:sp>
        <p:nvSpPr>
          <p:cNvPr id="3" name="TextBox 2"/>
          <p:cNvSpPr txBox="1"/>
          <p:nvPr/>
        </p:nvSpPr>
        <p:spPr>
          <a:xfrm>
            <a:off x="0" y="3886200"/>
            <a:ext cx="2286000" cy="923330"/>
          </a:xfrm>
          <a:prstGeom prst="rect">
            <a:avLst/>
          </a:prstGeom>
          <a:noFill/>
        </p:spPr>
        <p:txBody>
          <a:bodyPr wrap="square" rtlCol="0">
            <a:spAutoFit/>
          </a:bodyPr>
          <a:lstStyle/>
          <a:p>
            <a:pPr algn="ctr"/>
            <a:r>
              <a:rPr lang="en-US" dirty="0" smtClean="0"/>
              <a:t>Freddie loves his guitar. His acoustic one is better.</a:t>
            </a:r>
            <a:endParaRPr lang="en-US" dirty="0"/>
          </a:p>
        </p:txBody>
      </p:sp>
      <p:pic>
        <p:nvPicPr>
          <p:cNvPr id="51203" name="Picture 3" descr="C:\Users\marjan\Documents\Lisa\Queen\Brian\Brian_May.gif"/>
          <p:cNvPicPr>
            <a:picLocks noChangeAspect="1" noChangeArrowheads="1"/>
          </p:cNvPicPr>
          <p:nvPr/>
        </p:nvPicPr>
        <p:blipFill>
          <a:blip r:embed="rId3"/>
          <a:srcRect/>
          <a:stretch>
            <a:fillRect/>
          </a:stretch>
        </p:blipFill>
        <p:spPr bwMode="auto">
          <a:xfrm>
            <a:off x="5943600" y="304800"/>
            <a:ext cx="2933700" cy="2933700"/>
          </a:xfrm>
          <a:prstGeom prst="rect">
            <a:avLst/>
          </a:prstGeom>
          <a:noFill/>
        </p:spPr>
      </p:pic>
      <p:sp>
        <p:nvSpPr>
          <p:cNvPr id="5" name="TextBox 4"/>
          <p:cNvSpPr txBox="1"/>
          <p:nvPr/>
        </p:nvSpPr>
        <p:spPr>
          <a:xfrm>
            <a:off x="5638800" y="3276600"/>
            <a:ext cx="3276600" cy="461665"/>
          </a:xfrm>
          <a:prstGeom prst="rect">
            <a:avLst/>
          </a:prstGeom>
          <a:noFill/>
        </p:spPr>
        <p:txBody>
          <a:bodyPr wrap="square" rtlCol="0">
            <a:spAutoFit/>
          </a:bodyPr>
          <a:lstStyle/>
          <a:p>
            <a:r>
              <a:rPr lang="en-US" sz="2400" dirty="0" smtClean="0">
                <a:solidFill>
                  <a:srgbClr val="FF0000"/>
                </a:solidFill>
              </a:rPr>
              <a:t>Brian what did you do!?</a:t>
            </a:r>
            <a:endParaRPr lang="en-US" sz="2400" dirty="0">
              <a:solidFill>
                <a:srgbClr val="FF0000"/>
              </a:solidFill>
            </a:endParaRPr>
          </a:p>
        </p:txBody>
      </p:sp>
      <p:pic>
        <p:nvPicPr>
          <p:cNvPr id="51204" name="Picture 4" descr="C:\Users\marjan\Documents\Lisa\Queen\Brian\00206.jpg"/>
          <p:cNvPicPr>
            <a:picLocks noChangeAspect="1" noChangeArrowheads="1"/>
          </p:cNvPicPr>
          <p:nvPr/>
        </p:nvPicPr>
        <p:blipFill>
          <a:blip r:embed="rId4"/>
          <a:srcRect/>
          <a:stretch>
            <a:fillRect/>
          </a:stretch>
        </p:blipFill>
        <p:spPr bwMode="auto">
          <a:xfrm>
            <a:off x="3200400" y="228600"/>
            <a:ext cx="5715000" cy="3755572"/>
          </a:xfrm>
          <a:prstGeom prst="rect">
            <a:avLst/>
          </a:prstGeom>
          <a:noFill/>
        </p:spPr>
      </p:pic>
      <p:sp>
        <p:nvSpPr>
          <p:cNvPr id="7" name="TextBox 6"/>
          <p:cNvSpPr txBox="1"/>
          <p:nvPr/>
        </p:nvSpPr>
        <p:spPr>
          <a:xfrm>
            <a:off x="4267200" y="4114800"/>
            <a:ext cx="4038600" cy="646331"/>
          </a:xfrm>
          <a:prstGeom prst="rect">
            <a:avLst/>
          </a:prstGeom>
          <a:noFill/>
        </p:spPr>
        <p:txBody>
          <a:bodyPr wrap="square" rtlCol="0">
            <a:spAutoFit/>
          </a:bodyPr>
          <a:lstStyle/>
          <a:p>
            <a:r>
              <a:rPr lang="en-US" dirty="0" smtClean="0"/>
              <a:t>Brian feels guilty about whatever he did</a:t>
            </a:r>
            <a:endParaRPr lang="en-US" dirty="0"/>
          </a:p>
        </p:txBody>
      </p:sp>
      <p:sp>
        <p:nvSpPr>
          <p:cNvPr id="8" name="TextBox 7"/>
          <p:cNvSpPr txBox="1"/>
          <p:nvPr/>
        </p:nvSpPr>
        <p:spPr>
          <a:xfrm>
            <a:off x="228600" y="3886200"/>
            <a:ext cx="2057400" cy="646331"/>
          </a:xfrm>
          <a:prstGeom prst="rect">
            <a:avLst/>
          </a:prstGeom>
          <a:noFill/>
        </p:spPr>
        <p:txBody>
          <a:bodyPr wrap="square" rtlCol="0">
            <a:spAutoFit/>
          </a:bodyPr>
          <a:lstStyle/>
          <a:p>
            <a:r>
              <a:rPr lang="en-US" dirty="0" smtClean="0"/>
              <a:t>Freddie still loves his guitar.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dissolve">
                                      <p:cBhvr>
                                        <p:cTn id="7" dur="500"/>
                                        <p:tgtEl>
                                          <p:spTgt spid="51203"/>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04"/>
                                        </p:tgtEl>
                                        <p:attrNameLst>
                                          <p:attrName>style.visibility</p:attrName>
                                        </p:attrNameLst>
                                      </p:cBhvr>
                                      <p:to>
                                        <p:strVal val="visible"/>
                                      </p:to>
                                    </p:set>
                                    <p:anim calcmode="lin" valueType="num">
                                      <p:cBhvr additive="base">
                                        <p:cTn id="18" dur="500" fill="hold"/>
                                        <p:tgtEl>
                                          <p:spTgt spid="51204"/>
                                        </p:tgtEl>
                                        <p:attrNameLst>
                                          <p:attrName>ppt_x</p:attrName>
                                        </p:attrNameLst>
                                      </p:cBhvr>
                                      <p:tavLst>
                                        <p:tav tm="0">
                                          <p:val>
                                            <p:strVal val="#ppt_x"/>
                                          </p:val>
                                        </p:tav>
                                        <p:tav tm="100000">
                                          <p:val>
                                            <p:strVal val="#ppt_x"/>
                                          </p:val>
                                        </p:tav>
                                      </p:tavLst>
                                    </p:anim>
                                    <p:anim calcmode="lin" valueType="num">
                                      <p:cBhvr additive="base">
                                        <p:cTn id="19" dur="500" fill="hold"/>
                                        <p:tgtEl>
                                          <p:spTgt spid="5120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nodeType="clickEffect">
                                  <p:stCondLst>
                                    <p:cond delay="0"/>
                                  </p:stCondLst>
                                  <p:childTnLst>
                                    <p:anim calcmode="lin" valueType="num">
                                      <p:cBhvr>
                                        <p:cTn id="27" dur="1000"/>
                                        <p:tgtEl>
                                          <p:spTgt spid="3">
                                            <p:txEl>
                                              <p:pRg st="0" end="0"/>
                                            </p:txEl>
                                          </p:spTgt>
                                        </p:tgtEl>
                                        <p:attrNameLst>
                                          <p:attrName>ppt_x</p:attrName>
                                        </p:attrNameLst>
                                      </p:cBhvr>
                                      <p:tavLst>
                                        <p:tav tm="0">
                                          <p:val>
                                            <p:strVal val="ppt_x"/>
                                          </p:val>
                                        </p:tav>
                                        <p:tav tm="100000">
                                          <p:val>
                                            <p:strVal val="ppt_x-.2"/>
                                          </p:val>
                                        </p:tav>
                                      </p:tavLst>
                                    </p:anim>
                                    <p:anim calcmode="lin" valueType="num">
                                      <p:cBhvr>
                                        <p:cTn id="28" dur="1000"/>
                                        <p:tgtEl>
                                          <p:spTgt spid="3">
                                            <p:txEl>
                                              <p:pRg st="0" end="0"/>
                                            </p:txEl>
                                          </p:spTgt>
                                        </p:tgtEl>
                                        <p:attrNameLst>
                                          <p:attrName>ppt_y</p:attrName>
                                        </p:attrNameLst>
                                      </p:cBhvr>
                                      <p:tavLst>
                                        <p:tav tm="0">
                                          <p:val>
                                            <p:strVal val="ppt_y"/>
                                          </p:val>
                                        </p:tav>
                                        <p:tav tm="100000">
                                          <p:val>
                                            <p:strVal val="ppt_y"/>
                                          </p:val>
                                        </p:tav>
                                      </p:tavLst>
                                    </p:anim>
                                    <p:animEffect transition="out" filter="fade">
                                      <p:cBhvr>
                                        <p:cTn id="29" dur="1000"/>
                                        <p:tgtEl>
                                          <p:spTgt spid="3">
                                            <p:txEl>
                                              <p:pRg st="0" end="0"/>
                                            </p:txEl>
                                          </p:spTgt>
                                        </p:tgtEl>
                                      </p:cBhvr>
                                    </p:animEffect>
                                    <p:set>
                                      <p:cBhvr>
                                        <p:cTn id="30" dur="1" fill="hold">
                                          <p:stCondLst>
                                            <p:cond delay="999"/>
                                          </p:stCondLst>
                                        </p:cTn>
                                        <p:tgtEl>
                                          <p:spTgt spid="3">
                                            <p:txEl>
                                              <p:pRg st="0" end="0"/>
                                            </p:txEl>
                                          </p:spTgt>
                                        </p:tgtEl>
                                        <p:attrNameLst>
                                          <p:attrName>style.visibility</p:attrName>
                                        </p:attrNameLst>
                                      </p:cBhvr>
                                      <p:to>
                                        <p:strVal val="hidden"/>
                                      </p:to>
                                    </p:set>
                                  </p:childTnLst>
                                </p:cTn>
                              </p:par>
                            </p:childTnLst>
                          </p:cTn>
                        </p:par>
                        <p:par>
                          <p:cTn id="31" fill="hold">
                            <p:stCondLst>
                              <p:cond delay="1000"/>
                            </p:stCondLst>
                            <p:childTnLst>
                              <p:par>
                                <p:cTn id="32" presetID="26"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80">
                                          <p:stCondLst>
                                            <p:cond delay="0"/>
                                          </p:stCondLst>
                                        </p:cTn>
                                        <p:tgtEl>
                                          <p:spTgt spid="8"/>
                                        </p:tgtEl>
                                      </p:cBhvr>
                                    </p:animEffect>
                                    <p:anim calcmode="lin" valueType="num">
                                      <p:cBhvr>
                                        <p:cTn id="3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0" dur="26">
                                          <p:stCondLst>
                                            <p:cond delay="650"/>
                                          </p:stCondLst>
                                        </p:cTn>
                                        <p:tgtEl>
                                          <p:spTgt spid="8"/>
                                        </p:tgtEl>
                                      </p:cBhvr>
                                      <p:to x="100000" y="60000"/>
                                    </p:animScale>
                                    <p:animScale>
                                      <p:cBhvr>
                                        <p:cTn id="41" dur="166" decel="50000">
                                          <p:stCondLst>
                                            <p:cond delay="676"/>
                                          </p:stCondLst>
                                        </p:cTn>
                                        <p:tgtEl>
                                          <p:spTgt spid="8"/>
                                        </p:tgtEl>
                                      </p:cBhvr>
                                      <p:to x="100000" y="100000"/>
                                    </p:animScale>
                                    <p:animScale>
                                      <p:cBhvr>
                                        <p:cTn id="42" dur="26">
                                          <p:stCondLst>
                                            <p:cond delay="1312"/>
                                          </p:stCondLst>
                                        </p:cTn>
                                        <p:tgtEl>
                                          <p:spTgt spid="8"/>
                                        </p:tgtEl>
                                      </p:cBhvr>
                                      <p:to x="100000" y="80000"/>
                                    </p:animScale>
                                    <p:animScale>
                                      <p:cBhvr>
                                        <p:cTn id="43" dur="166" decel="50000">
                                          <p:stCondLst>
                                            <p:cond delay="1338"/>
                                          </p:stCondLst>
                                        </p:cTn>
                                        <p:tgtEl>
                                          <p:spTgt spid="8"/>
                                        </p:tgtEl>
                                      </p:cBhvr>
                                      <p:to x="100000" y="100000"/>
                                    </p:animScale>
                                    <p:animScale>
                                      <p:cBhvr>
                                        <p:cTn id="44" dur="26">
                                          <p:stCondLst>
                                            <p:cond delay="1642"/>
                                          </p:stCondLst>
                                        </p:cTn>
                                        <p:tgtEl>
                                          <p:spTgt spid="8"/>
                                        </p:tgtEl>
                                      </p:cBhvr>
                                      <p:to x="100000" y="90000"/>
                                    </p:animScale>
                                    <p:animScale>
                                      <p:cBhvr>
                                        <p:cTn id="45" dur="166" decel="50000">
                                          <p:stCondLst>
                                            <p:cond delay="1668"/>
                                          </p:stCondLst>
                                        </p:cTn>
                                        <p:tgtEl>
                                          <p:spTgt spid="8"/>
                                        </p:tgtEl>
                                      </p:cBhvr>
                                      <p:to x="100000" y="100000"/>
                                    </p:animScale>
                                    <p:animScale>
                                      <p:cBhvr>
                                        <p:cTn id="46" dur="26">
                                          <p:stCondLst>
                                            <p:cond delay="1808"/>
                                          </p:stCondLst>
                                        </p:cTn>
                                        <p:tgtEl>
                                          <p:spTgt spid="8"/>
                                        </p:tgtEl>
                                      </p:cBhvr>
                                      <p:to x="100000" y="95000"/>
                                    </p:animScale>
                                    <p:animScale>
                                      <p:cBhvr>
                                        <p:cTn id="4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arjan\Documents\Lisa\Queen\Queen\two\Roger%20and%20Brian2.jpg"/>
          <p:cNvPicPr>
            <a:picLocks noChangeAspect="1" noChangeArrowheads="1"/>
          </p:cNvPicPr>
          <p:nvPr/>
        </p:nvPicPr>
        <p:blipFill>
          <a:blip r:embed="rId2"/>
          <a:srcRect/>
          <a:stretch>
            <a:fillRect/>
          </a:stretch>
        </p:blipFill>
        <p:spPr bwMode="auto">
          <a:xfrm>
            <a:off x="5334000" y="228600"/>
            <a:ext cx="3543300" cy="3086100"/>
          </a:xfrm>
          <a:prstGeom prst="rect">
            <a:avLst/>
          </a:prstGeom>
          <a:noFill/>
        </p:spPr>
      </p:pic>
      <p:sp>
        <p:nvSpPr>
          <p:cNvPr id="5" name="TextBox 4"/>
          <p:cNvSpPr txBox="1"/>
          <p:nvPr/>
        </p:nvSpPr>
        <p:spPr>
          <a:xfrm>
            <a:off x="5334000" y="3352800"/>
            <a:ext cx="3810000" cy="369332"/>
          </a:xfrm>
          <a:prstGeom prst="rect">
            <a:avLst/>
          </a:prstGeom>
          <a:noFill/>
        </p:spPr>
        <p:txBody>
          <a:bodyPr wrap="square" rtlCol="0">
            <a:spAutoFit/>
          </a:bodyPr>
          <a:lstStyle/>
          <a:p>
            <a:pPr algn="ctr"/>
            <a:r>
              <a:rPr lang="en-US" dirty="0" err="1" smtClean="0"/>
              <a:t>tards</a:t>
            </a:r>
            <a:endParaRPr lang="en-US" dirty="0"/>
          </a:p>
        </p:txBody>
      </p:sp>
      <p:pic>
        <p:nvPicPr>
          <p:cNvPr id="3076" name="Picture 4" descr="C:\Users\marjan\Documents\Lisa\Queen\Queen\All of them\Pool_by_Julencja.jpg"/>
          <p:cNvPicPr>
            <a:picLocks noChangeAspect="1" noChangeArrowheads="1"/>
          </p:cNvPicPr>
          <p:nvPr/>
        </p:nvPicPr>
        <p:blipFill>
          <a:blip r:embed="rId3"/>
          <a:srcRect l="37629" r="36598"/>
          <a:stretch>
            <a:fillRect/>
          </a:stretch>
        </p:blipFill>
        <p:spPr bwMode="auto">
          <a:xfrm>
            <a:off x="0" y="3409188"/>
            <a:ext cx="4724400" cy="3448812"/>
          </a:xfrm>
          <a:prstGeom prst="rect">
            <a:avLst/>
          </a:prstGeom>
          <a:noFill/>
        </p:spPr>
      </p:pic>
      <p:sp>
        <p:nvSpPr>
          <p:cNvPr id="7" name="TextBox 6"/>
          <p:cNvSpPr txBox="1"/>
          <p:nvPr/>
        </p:nvSpPr>
        <p:spPr>
          <a:xfrm>
            <a:off x="0" y="3048000"/>
            <a:ext cx="4648200" cy="369332"/>
          </a:xfrm>
          <a:prstGeom prst="rect">
            <a:avLst/>
          </a:prstGeom>
          <a:noFill/>
        </p:spPr>
        <p:txBody>
          <a:bodyPr wrap="square" rtlCol="0">
            <a:spAutoFit/>
          </a:bodyPr>
          <a:lstStyle/>
          <a:p>
            <a:r>
              <a:rPr lang="en-US" dirty="0" smtClean="0"/>
              <a:t>I wonder what happened to Brian…</a:t>
            </a:r>
            <a:endParaRPr lang="en-US" dirty="0"/>
          </a:p>
        </p:txBody>
      </p:sp>
      <p:sp>
        <p:nvSpPr>
          <p:cNvPr id="8" name="TextBox 7"/>
          <p:cNvSpPr txBox="1"/>
          <p:nvPr/>
        </p:nvSpPr>
        <p:spPr>
          <a:xfrm>
            <a:off x="4724400" y="6172200"/>
            <a:ext cx="4419600" cy="646331"/>
          </a:xfrm>
          <a:prstGeom prst="rect">
            <a:avLst/>
          </a:prstGeom>
          <a:noFill/>
        </p:spPr>
        <p:txBody>
          <a:bodyPr wrap="square" rtlCol="0">
            <a:spAutoFit/>
          </a:bodyPr>
          <a:lstStyle/>
          <a:p>
            <a:r>
              <a:rPr lang="en-US" dirty="0" smtClean="0"/>
              <a:t>..he probably left because cleverness was sorely lacking everywhere</a:t>
            </a:r>
            <a:endParaRPr lang="en-US" dirty="0"/>
          </a:p>
        </p:txBody>
      </p:sp>
      <p:pic>
        <p:nvPicPr>
          <p:cNvPr id="3077" name="Picture 5" descr="C:\Users\marjan\Documents\Lisa\Queen\Queen\All of them\p15943ltk96.jpg"/>
          <p:cNvPicPr>
            <a:picLocks noChangeAspect="1" noChangeArrowheads="1"/>
          </p:cNvPicPr>
          <p:nvPr/>
        </p:nvPicPr>
        <p:blipFill>
          <a:blip r:embed="rId4"/>
          <a:srcRect/>
          <a:stretch>
            <a:fillRect/>
          </a:stretch>
        </p:blipFill>
        <p:spPr bwMode="auto">
          <a:xfrm>
            <a:off x="762000" y="228600"/>
            <a:ext cx="3124200" cy="2452497"/>
          </a:xfrm>
          <a:prstGeom prst="rect">
            <a:avLst/>
          </a:prstGeom>
          <a:noFill/>
        </p:spPr>
      </p:pic>
      <p:sp>
        <p:nvSpPr>
          <p:cNvPr id="10" name="TextBox 9"/>
          <p:cNvSpPr txBox="1"/>
          <p:nvPr/>
        </p:nvSpPr>
        <p:spPr>
          <a:xfrm>
            <a:off x="0" y="228600"/>
            <a:ext cx="838200" cy="923330"/>
          </a:xfrm>
          <a:prstGeom prst="rect">
            <a:avLst/>
          </a:prstGeom>
          <a:noFill/>
        </p:spPr>
        <p:txBody>
          <a:bodyPr wrap="square" rtlCol="0">
            <a:spAutoFit/>
          </a:bodyPr>
          <a:lstStyle/>
          <a:p>
            <a:r>
              <a:rPr lang="en-US" dirty="0" smtClean="0"/>
              <a:t>Stare-down John</a:t>
            </a:r>
            <a:endParaRPr lang="en-US" dirty="0"/>
          </a:p>
        </p:txBody>
      </p:sp>
      <p:sp>
        <p:nvSpPr>
          <p:cNvPr id="11" name="TextBox 10"/>
          <p:cNvSpPr txBox="1"/>
          <p:nvPr/>
        </p:nvSpPr>
        <p:spPr>
          <a:xfrm>
            <a:off x="533400" y="0"/>
            <a:ext cx="3352800" cy="369332"/>
          </a:xfrm>
          <a:prstGeom prst="rect">
            <a:avLst/>
          </a:prstGeom>
          <a:noFill/>
        </p:spPr>
        <p:txBody>
          <a:bodyPr wrap="square" rtlCol="0">
            <a:spAutoFit/>
          </a:bodyPr>
          <a:lstStyle/>
          <a:p>
            <a:r>
              <a:rPr lang="en-US" dirty="0" smtClean="0"/>
              <a:t>Anger-face stare-down Brian</a:t>
            </a:r>
            <a:endParaRPr lang="en-US" dirty="0"/>
          </a:p>
        </p:txBody>
      </p:sp>
      <p:sp>
        <p:nvSpPr>
          <p:cNvPr id="12" name="TextBox 11"/>
          <p:cNvSpPr txBox="1"/>
          <p:nvPr/>
        </p:nvSpPr>
        <p:spPr>
          <a:xfrm>
            <a:off x="3886200" y="457200"/>
            <a:ext cx="990600" cy="369332"/>
          </a:xfrm>
          <a:prstGeom prst="rect">
            <a:avLst/>
          </a:prstGeom>
          <a:noFill/>
        </p:spPr>
        <p:txBody>
          <a:bodyPr wrap="square" rtlCol="0">
            <a:spAutoFit/>
          </a:bodyPr>
          <a:lstStyle/>
          <a:p>
            <a:r>
              <a:rPr lang="en-US" dirty="0" smtClean="0"/>
              <a:t>Freddie</a:t>
            </a:r>
            <a:endParaRPr lang="en-US" dirty="0"/>
          </a:p>
        </p:txBody>
      </p:sp>
      <p:sp>
        <p:nvSpPr>
          <p:cNvPr id="13" name="TextBox 12"/>
          <p:cNvSpPr txBox="1"/>
          <p:nvPr/>
        </p:nvSpPr>
        <p:spPr>
          <a:xfrm>
            <a:off x="1371600" y="2590800"/>
            <a:ext cx="2743200" cy="369332"/>
          </a:xfrm>
          <a:prstGeom prst="rect">
            <a:avLst/>
          </a:prstGeom>
          <a:noFill/>
        </p:spPr>
        <p:txBody>
          <a:bodyPr wrap="square" rtlCol="0">
            <a:spAutoFit/>
          </a:bodyPr>
          <a:lstStyle/>
          <a:p>
            <a:r>
              <a:rPr lang="en-US" dirty="0" smtClean="0"/>
              <a:t>Evil stare-down Roger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p:cTn id="15" dur="1000" fill="hold"/>
                                        <p:tgtEl>
                                          <p:spTgt spid="3076"/>
                                        </p:tgtEl>
                                        <p:attrNameLst>
                                          <p:attrName>ppt_x</p:attrName>
                                        </p:attrNameLst>
                                      </p:cBhvr>
                                      <p:tavLst>
                                        <p:tav tm="0">
                                          <p:val>
                                            <p:strVal val="#ppt_x-.2"/>
                                          </p:val>
                                        </p:tav>
                                        <p:tav tm="100000">
                                          <p:val>
                                            <p:strVal val="#ppt_x"/>
                                          </p:val>
                                        </p:tav>
                                      </p:tavLst>
                                    </p:anim>
                                    <p:anim calcmode="lin" valueType="num">
                                      <p:cBhvr>
                                        <p:cTn id="16" dur="1000" fill="hold"/>
                                        <p:tgtEl>
                                          <p:spTgt spid="307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076"/>
                                        </p:tgtEl>
                                      </p:cBhvr>
                                    </p:animEffect>
                                  </p:childTnLst>
                                </p:cTn>
                              </p:par>
                              <p:par>
                                <p:cTn id="18" presetID="27" presetClass="entr" presetSubtype="0" fill="hold" nodeType="withEffect">
                                  <p:stCondLst>
                                    <p:cond delay="0"/>
                                  </p:stCondLst>
                                  <p:iterate type="lt">
                                    <p:tmPct val="50000"/>
                                  </p:iterate>
                                  <p:childTnLst>
                                    <p:set>
                                      <p:cBhvr>
                                        <p:cTn id="19"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0"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0" end="0"/>
                                            </p:txEl>
                                          </p:spTgt>
                                        </p:tgtEl>
                                        <p:attrNameLst>
                                          <p:attrName>fill.type</p:attrName>
                                        </p:attrNameLst>
                                      </p:cBhvr>
                                      <p:to>
                                        <p:strVal val="solid"/>
                                      </p:to>
                                    </p:set>
                                  </p:childTnLst>
                                </p:cTn>
                              </p:par>
                            </p:childTnLst>
                          </p:cTn>
                        </p:par>
                        <p:par>
                          <p:cTn id="23" fill="hold">
                            <p:stCondLst>
                              <p:cond delay="112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26"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arjan\Documents\Lisa\Queen\Queen\All of them\Queen%201974.jpg"/>
          <p:cNvPicPr>
            <a:picLocks noChangeAspect="1" noChangeArrowheads="1"/>
          </p:cNvPicPr>
          <p:nvPr/>
        </p:nvPicPr>
        <p:blipFill>
          <a:blip r:embed="rId2"/>
          <a:srcRect/>
          <a:stretch>
            <a:fillRect/>
          </a:stretch>
        </p:blipFill>
        <p:spPr bwMode="auto">
          <a:xfrm>
            <a:off x="3859" y="0"/>
            <a:ext cx="9140141" cy="5641181"/>
          </a:xfrm>
          <a:prstGeom prst="rect">
            <a:avLst/>
          </a:prstGeom>
          <a:noFill/>
        </p:spPr>
      </p:pic>
      <p:sp>
        <p:nvSpPr>
          <p:cNvPr id="4" name="TextBox 3"/>
          <p:cNvSpPr txBox="1"/>
          <p:nvPr/>
        </p:nvSpPr>
        <p:spPr>
          <a:xfrm>
            <a:off x="0" y="5715000"/>
            <a:ext cx="9144000" cy="1200329"/>
          </a:xfrm>
          <a:prstGeom prst="rect">
            <a:avLst/>
          </a:prstGeom>
          <a:noFill/>
        </p:spPr>
        <p:txBody>
          <a:bodyPr wrap="square" rtlCol="0">
            <a:spAutoFit/>
          </a:bodyPr>
          <a:lstStyle/>
          <a:p>
            <a:r>
              <a:rPr lang="en-US" dirty="0" smtClean="0"/>
              <a:t>On one of their tours, Queen ran out of food, so they all lost lots of weight. They managed to survive using Roger’s massive collection of alcohol stored in his bass drums. After they realized they could simply buy some with their money, they went out for ice cream.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marjan\Documents\Lisa\Queen\John\glass3.jpg"/>
          <p:cNvPicPr>
            <a:picLocks noChangeAspect="1" noChangeArrowheads="1"/>
          </p:cNvPicPr>
          <p:nvPr/>
        </p:nvPicPr>
        <p:blipFill>
          <a:blip r:embed="rId2"/>
          <a:srcRect/>
          <a:stretch>
            <a:fillRect/>
          </a:stretch>
        </p:blipFill>
        <p:spPr bwMode="auto">
          <a:xfrm>
            <a:off x="6400800" y="457200"/>
            <a:ext cx="2358202" cy="3205162"/>
          </a:xfrm>
          <a:prstGeom prst="rect">
            <a:avLst/>
          </a:prstGeom>
          <a:noFill/>
        </p:spPr>
      </p:pic>
      <p:sp>
        <p:nvSpPr>
          <p:cNvPr id="3" name="TextBox 2"/>
          <p:cNvSpPr txBox="1"/>
          <p:nvPr/>
        </p:nvSpPr>
        <p:spPr>
          <a:xfrm>
            <a:off x="2743200" y="533400"/>
            <a:ext cx="3124200" cy="369332"/>
          </a:xfrm>
          <a:prstGeom prst="rect">
            <a:avLst/>
          </a:prstGeom>
          <a:noFill/>
        </p:spPr>
        <p:txBody>
          <a:bodyPr wrap="square" rtlCol="0">
            <a:spAutoFit/>
          </a:bodyPr>
          <a:lstStyle/>
          <a:p>
            <a:r>
              <a:rPr lang="en-US" dirty="0" smtClean="0"/>
              <a:t>Introducing the….</a:t>
            </a:r>
            <a:endParaRPr lang="en-US" dirty="0"/>
          </a:p>
        </p:txBody>
      </p:sp>
      <p:sp>
        <p:nvSpPr>
          <p:cNvPr id="4" name="TextBox 3"/>
          <p:cNvSpPr txBox="1"/>
          <p:nvPr/>
        </p:nvSpPr>
        <p:spPr>
          <a:xfrm>
            <a:off x="3581400" y="1143000"/>
            <a:ext cx="2667000" cy="646331"/>
          </a:xfrm>
          <a:prstGeom prst="rect">
            <a:avLst/>
          </a:prstGeom>
          <a:noFill/>
        </p:spPr>
        <p:txBody>
          <a:bodyPr wrap="square" rtlCol="0">
            <a:spAutoFit/>
          </a:bodyPr>
          <a:lstStyle/>
          <a:p>
            <a:pPr algn="r"/>
            <a:r>
              <a:rPr lang="en-US" dirty="0" smtClean="0"/>
              <a:t>John Deacon sunglasses!</a:t>
            </a:r>
            <a:endParaRPr lang="en-US" dirty="0"/>
          </a:p>
        </p:txBody>
      </p:sp>
      <p:pic>
        <p:nvPicPr>
          <p:cNvPr id="52227" name="Picture 3" descr="C:\Users\marjan\Documents\Lisa\Queen\Roger\38.jpg"/>
          <p:cNvPicPr>
            <a:picLocks noChangeAspect="1" noChangeArrowheads="1"/>
          </p:cNvPicPr>
          <p:nvPr/>
        </p:nvPicPr>
        <p:blipFill>
          <a:blip r:embed="rId3"/>
          <a:srcRect/>
          <a:stretch>
            <a:fillRect/>
          </a:stretch>
        </p:blipFill>
        <p:spPr bwMode="auto">
          <a:xfrm>
            <a:off x="381000" y="2209800"/>
            <a:ext cx="4772025" cy="4267200"/>
          </a:xfrm>
          <a:prstGeom prst="rect">
            <a:avLst/>
          </a:prstGeom>
          <a:noFill/>
        </p:spPr>
      </p:pic>
      <p:sp>
        <p:nvSpPr>
          <p:cNvPr id="6" name="Rounded Rectangular Callout 5"/>
          <p:cNvSpPr/>
          <p:nvPr/>
        </p:nvSpPr>
        <p:spPr>
          <a:xfrm rot="20440127">
            <a:off x="785066" y="1102228"/>
            <a:ext cx="1828800" cy="1371600"/>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chemeClr val="bg1"/>
                </a:solidFill>
              </a:rPr>
              <a:t>…I can’t believe I’m reading a book called ‘Astounding Science Fiction’ either!</a:t>
            </a:r>
            <a:endParaRPr lang="en-US" sz="1400" dirty="0">
              <a:solidFill>
                <a:schemeClr val="bg1"/>
              </a:solidFill>
            </a:endParaRPr>
          </a:p>
        </p:txBody>
      </p:sp>
      <p:sp>
        <p:nvSpPr>
          <p:cNvPr id="8" name="Smiley Face 7"/>
          <p:cNvSpPr/>
          <p:nvPr/>
        </p:nvSpPr>
        <p:spPr>
          <a:xfrm rot="609036">
            <a:off x="2228657" y="2828232"/>
            <a:ext cx="1090973" cy="1418610"/>
          </a:xfrm>
          <a:prstGeom prst="smileyFace">
            <a:avLst>
              <a:gd name="adj" fmla="val -4653"/>
            </a:avLst>
          </a:prstGeom>
          <a:solidFill>
            <a:srgbClr val="FFFF00"/>
          </a:solid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ounded Rectangular Callout 8"/>
          <p:cNvSpPr/>
          <p:nvPr/>
        </p:nvSpPr>
        <p:spPr>
          <a:xfrm rot="1522048">
            <a:off x="3505200" y="1828800"/>
            <a:ext cx="1371600" cy="1143000"/>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chemeClr val="bg1"/>
                </a:solidFill>
              </a:rPr>
              <a:t>Wait, I’m not, I’m just holding it.</a:t>
            </a:r>
            <a:endParaRPr 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arn(inHorizontal)">
                                      <p:cBhvr>
                                        <p:cTn id="7" dur="500"/>
                                        <p:tgtEl>
                                          <p:spTgt spid="52226"/>
                                        </p:tgtEl>
                                      </p:cBhvr>
                                    </p:animEffect>
                                  </p:childTnLst>
                                </p:cTn>
                              </p:par>
                            </p:childTnLst>
                          </p:cTn>
                        </p:par>
                        <p:par>
                          <p:cTn id="8" fill="hold">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1"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52227"/>
                                        </p:tgtEl>
                                        <p:attrNameLst>
                                          <p:attrName>style.visibility</p:attrName>
                                        </p:attrNameLst>
                                      </p:cBhvr>
                                      <p:to>
                                        <p:strVal val="visible"/>
                                      </p:to>
                                    </p:set>
                                    <p:anim calcmode="lin" valueType="num">
                                      <p:cBhvr>
                                        <p:cTn id="18" dur="1000" fill="hold"/>
                                        <p:tgtEl>
                                          <p:spTgt spid="52227"/>
                                        </p:tgtEl>
                                        <p:attrNameLst>
                                          <p:attrName>ppt_x</p:attrName>
                                        </p:attrNameLst>
                                      </p:cBhvr>
                                      <p:tavLst>
                                        <p:tav tm="0">
                                          <p:val>
                                            <p:strVal val="#ppt_x-.2"/>
                                          </p:val>
                                        </p:tav>
                                        <p:tav tm="100000">
                                          <p:val>
                                            <p:strVal val="#ppt_x"/>
                                          </p:val>
                                        </p:tav>
                                      </p:tavLst>
                                    </p:anim>
                                    <p:anim calcmode="lin" valueType="num">
                                      <p:cBhvr>
                                        <p:cTn id="19" dur="1000" fill="hold"/>
                                        <p:tgtEl>
                                          <p:spTgt spid="5222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2227"/>
                                        </p:tgtEl>
                                      </p:cBhvr>
                                    </p:animEffect>
                                  </p:childTnLst>
                                </p:cTn>
                              </p:par>
                            </p:childTnLst>
                          </p:cTn>
                        </p:par>
                        <p:par>
                          <p:cTn id="21" fill="hold">
                            <p:stCondLst>
                              <p:cond delay="1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6"/>
                                        </p:tgtEl>
                                        <p:attrNameLst>
                                          <p:attrName>style.visibility</p:attrName>
                                        </p:attrNameLst>
                                      </p:cBhvr>
                                      <p:to>
                                        <p:strVal val="visible"/>
                                      </p:to>
                                    </p:set>
                                    <p:anim calcmode="discrete" valueType="clr">
                                      <p:cBhvr override="childStyle">
                                        <p:cTn id="2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gtEl>
                                        <p:attrNameLst>
                                          <p:attrName>fillcolor</p:attrName>
                                        </p:attrNameLst>
                                      </p:cBhvr>
                                      <p:tavLst>
                                        <p:tav tm="0">
                                          <p:val>
                                            <p:clrVal>
                                              <a:schemeClr val="accent2"/>
                                            </p:clrVal>
                                          </p:val>
                                        </p:tav>
                                        <p:tav tm="50000">
                                          <p:val>
                                            <p:clrVal>
                                              <a:schemeClr val="hlink"/>
                                            </p:clrVal>
                                          </p:val>
                                        </p:tav>
                                      </p:tavLst>
                                    </p:anim>
                                    <p:set>
                                      <p:cBhvr>
                                        <p:cTn id="26" dur="80"/>
                                        <p:tgtEl>
                                          <p:spTgt spid="6"/>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9"/>
                                        </p:tgtEl>
                                        <p:attrNameLst>
                                          <p:attrName>style.visibility</p:attrName>
                                        </p:attrNameLst>
                                      </p:cBhvr>
                                      <p:to>
                                        <p:strVal val="visible"/>
                                      </p:to>
                                    </p:set>
                                    <p:anim calcmode="discrete" valueType="clr">
                                      <p:cBhvr override="childStyle">
                                        <p:cTn id="3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9"/>
                                        </p:tgtEl>
                                        <p:attrNameLst>
                                          <p:attrName>fillcolor</p:attrName>
                                        </p:attrNameLst>
                                      </p:cBhvr>
                                      <p:tavLst>
                                        <p:tav tm="0">
                                          <p:val>
                                            <p:clrVal>
                                              <a:schemeClr val="accent2"/>
                                            </p:clrVal>
                                          </p:val>
                                        </p:tav>
                                        <p:tav tm="50000">
                                          <p:val>
                                            <p:clrVal>
                                              <a:schemeClr val="hlink"/>
                                            </p:clrVal>
                                          </p:val>
                                        </p:tav>
                                      </p:tavLst>
                                    </p:anim>
                                    <p:set>
                                      <p:cBhvr>
                                        <p:cTn id="33" dur="80"/>
                                        <p:tgtEl>
                                          <p:spTgt spid="9"/>
                                        </p:tgtEl>
                                        <p:attrNameLst>
                                          <p:attrName>fill.type</p:attrName>
                                        </p:attrNameLst>
                                      </p:cBhvr>
                                      <p:to>
                                        <p:strVal val="solid"/>
                                      </p:to>
                                    </p:set>
                                  </p:childTnLst>
                                </p:cTn>
                              </p:par>
                            </p:childTnLst>
                          </p:cTn>
                        </p:par>
                        <p:par>
                          <p:cTn id="34" fill="hold">
                            <p:stCondLst>
                              <p:cond delay="12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arjan\Documents\Lisa\Queen\Queen\All of them\27-2770-MBKTD00Z.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2057400" y="2743200"/>
            <a:ext cx="3276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The Invisible Man shoved Brian, and Brian fell! What are you doing Invisible Man!? Queen did an epic song about you and this is how you pay them back!? </a:t>
            </a:r>
            <a:r>
              <a:rPr lang="en-US" sz="1600" dirty="0" err="1" smtClean="0"/>
              <a:t>Tisk</a:t>
            </a:r>
            <a:r>
              <a:rPr lang="en-US" sz="1600" dirty="0" smtClean="0"/>
              <a:t> </a:t>
            </a:r>
            <a:r>
              <a:rPr lang="en-US" sz="1600" dirty="0" err="1" smtClean="0"/>
              <a:t>tisk</a:t>
            </a:r>
            <a:r>
              <a:rPr lang="en-US" sz="1600" dirty="0" smtClean="0"/>
              <a:t> Invisible Man. </a:t>
            </a:r>
            <a:r>
              <a:rPr lang="en-US" sz="1600" dirty="0" err="1" smtClean="0"/>
              <a:t>Tisk</a:t>
            </a:r>
            <a:r>
              <a:rPr lang="en-US" sz="1600" dirty="0" smtClean="0"/>
              <a:t> </a:t>
            </a:r>
            <a:r>
              <a:rPr lang="en-US" sz="1600" dirty="0" err="1" smtClean="0"/>
              <a:t>tisk</a:t>
            </a:r>
            <a:endParaRPr lang="en-US"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TotalTime>
  <Words>1348</Words>
  <Application>Microsoft Office PowerPoint</Application>
  <PresentationFormat>On-screen Show (4:3)</PresentationFormat>
  <Paragraphs>145</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Oriel</vt:lpstr>
      <vt:lpstr>the best of</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Queen was, and still is, one of the greatest bands. Ever. They have sold more albums than anybody– including the Beatles – in the UK, and have toured almost everywhere in the world. They are one of the few bands to stay together for as long as they have, and one of the few bands to have at least one music legend in it. Plus, I think they have more “Pictures With Comments” PowerPoint's than any other band there is. I don’t know what you think, but I think Queen is incredibly über… and a bit mental as well. Which, don’t get me wrong, is a good thing. If they weren’t, “Pictures With Comments wouldn’t exist! (Or, if it still did, wouldn’t be nearly as funny.)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of</dc:title>
  <dc:creator>marjan</dc:creator>
  <cp:lastModifiedBy>marjan</cp:lastModifiedBy>
  <cp:revision>6</cp:revision>
  <dcterms:created xsi:type="dcterms:W3CDTF">2009-11-03T23:08:54Z</dcterms:created>
  <dcterms:modified xsi:type="dcterms:W3CDTF">2009-11-05T01:41:07Z</dcterms:modified>
</cp:coreProperties>
</file>